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70"/>
  </p:notesMasterIdLst>
  <p:handoutMasterIdLst>
    <p:handoutMasterId r:id="rId71"/>
  </p:handoutMasterIdLst>
  <p:sldIdLst>
    <p:sldId id="1778" r:id="rId2"/>
    <p:sldId id="2974" r:id="rId3"/>
    <p:sldId id="2829" r:id="rId4"/>
    <p:sldId id="2697" r:id="rId5"/>
    <p:sldId id="3030" r:id="rId6"/>
    <p:sldId id="3031" r:id="rId7"/>
    <p:sldId id="2985" r:id="rId8"/>
    <p:sldId id="2979" r:id="rId9"/>
    <p:sldId id="2779" r:id="rId10"/>
    <p:sldId id="2983" r:id="rId11"/>
    <p:sldId id="2988" r:id="rId12"/>
    <p:sldId id="2748" r:id="rId13"/>
    <p:sldId id="2989" r:id="rId14"/>
    <p:sldId id="2607" r:id="rId15"/>
    <p:sldId id="2606" r:id="rId16"/>
    <p:sldId id="2608" r:id="rId17"/>
    <p:sldId id="2745" r:id="rId18"/>
    <p:sldId id="3004" r:id="rId19"/>
    <p:sldId id="3000" r:id="rId20"/>
    <p:sldId id="3001" r:id="rId21"/>
    <p:sldId id="3002" r:id="rId22"/>
    <p:sldId id="3003" r:id="rId23"/>
    <p:sldId id="2800" r:id="rId24"/>
    <p:sldId id="2750" r:id="rId25"/>
    <p:sldId id="2587" r:id="rId26"/>
    <p:sldId id="2657" r:id="rId27"/>
    <p:sldId id="2622" r:id="rId28"/>
    <p:sldId id="2055" r:id="rId29"/>
    <p:sldId id="2996" r:id="rId30"/>
    <p:sldId id="3056" r:id="rId31"/>
    <p:sldId id="3057" r:id="rId32"/>
    <p:sldId id="3061" r:id="rId33"/>
    <p:sldId id="3062" r:id="rId34"/>
    <p:sldId id="3065" r:id="rId35"/>
    <p:sldId id="3067" r:id="rId36"/>
    <p:sldId id="3076" r:id="rId37"/>
    <p:sldId id="3077" r:id="rId38"/>
    <p:sldId id="3078" r:id="rId39"/>
    <p:sldId id="3104" r:id="rId40"/>
    <p:sldId id="3105" r:id="rId41"/>
    <p:sldId id="3079" r:id="rId42"/>
    <p:sldId id="3080" r:id="rId43"/>
    <p:sldId id="3081" r:id="rId44"/>
    <p:sldId id="3082" r:id="rId45"/>
    <p:sldId id="2692" r:id="rId46"/>
    <p:sldId id="2725" r:id="rId47"/>
    <p:sldId id="2733" r:id="rId48"/>
    <p:sldId id="2461" r:id="rId49"/>
    <p:sldId id="1858" r:id="rId50"/>
    <p:sldId id="2822" r:id="rId51"/>
    <p:sldId id="2439" r:id="rId52"/>
    <p:sldId id="2735" r:id="rId53"/>
    <p:sldId id="2548" r:id="rId54"/>
    <p:sldId id="2672" r:id="rId55"/>
    <p:sldId id="2633" r:id="rId56"/>
    <p:sldId id="3092" r:id="rId57"/>
    <p:sldId id="3093" r:id="rId58"/>
    <p:sldId id="2425" r:id="rId59"/>
    <p:sldId id="2813" r:id="rId60"/>
    <p:sldId id="2415" r:id="rId61"/>
    <p:sldId id="2625" r:id="rId62"/>
    <p:sldId id="2407" r:id="rId63"/>
    <p:sldId id="2831" r:id="rId64"/>
    <p:sldId id="3096" r:id="rId65"/>
    <p:sldId id="2703" r:id="rId66"/>
    <p:sldId id="3098" r:id="rId67"/>
    <p:sldId id="3101" r:id="rId68"/>
    <p:sldId id="308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788965"/>
    <a:srgbClr val="F37440"/>
    <a:srgbClr val="74C3FF"/>
    <a:srgbClr val="738260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66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2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 Section 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235216" y="1471022"/>
            <a:ext cx="261846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Midterm Review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C215-84B1-0A9D-390F-11E2290E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</p:spPr>
        <p:txBody>
          <a:bodyPr/>
          <a:lstStyle/>
          <a:p>
            <a:r>
              <a:rPr lang="en-US" sz="2400" dirty="0" err="1"/>
              <a:t>cpp</a:t>
            </a:r>
            <a:r>
              <a:rPr lang="en-US" sz="2400" dirty="0"/>
              <a:t> conditional (and macro) only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DAD79-0F06-6398-E72B-772B25E6617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9179" y="515812"/>
            <a:ext cx="11415426" cy="29271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You can use </a:t>
            </a:r>
            <a:r>
              <a:rPr lang="en-US" sz="1600" b="1" dirty="0">
                <a:solidFill>
                  <a:schemeClr val="accent6"/>
                </a:solidFill>
              </a:rPr>
              <a:t>conditional preprocessor tests </a:t>
            </a:r>
            <a:r>
              <a:rPr lang="en-US" sz="1600" dirty="0">
                <a:solidFill>
                  <a:schemeClr val="accent6"/>
                </a:solidFill>
              </a:rPr>
              <a:t>(like if-else statements) around blocks of code 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MACRO, 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MACRO, #else, #endif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6"/>
                </a:solidFill>
              </a:rPr>
              <a:t>In this use, </a:t>
            </a:r>
            <a:r>
              <a:rPr lang="en-US" sz="1600" dirty="0">
                <a:solidFill>
                  <a:srgbClr val="7030A0"/>
                </a:solidFill>
              </a:rPr>
              <a:t>MACRO</a:t>
            </a:r>
            <a:r>
              <a:rPr lang="en-US" sz="1600" dirty="0">
                <a:solidFill>
                  <a:schemeClr val="accent6"/>
                </a:solidFill>
              </a:rPr>
              <a:t> is called the </a:t>
            </a:r>
            <a:r>
              <a:rPr lang="en-US" sz="1600" dirty="0">
                <a:solidFill>
                  <a:srgbClr val="7030A0"/>
                </a:solidFill>
              </a:rPr>
              <a:t>guard MACRO </a:t>
            </a:r>
            <a:r>
              <a:rPr lang="en-US" sz="1600" dirty="0">
                <a:solidFill>
                  <a:schemeClr val="accent6"/>
                </a:solidFill>
              </a:rPr>
              <a:t>("</a:t>
            </a:r>
            <a:r>
              <a:rPr lang="en-US" sz="1600" dirty="0">
                <a:solidFill>
                  <a:srgbClr val="FF0000"/>
                </a:solidFill>
              </a:rPr>
              <a:t>guards</a:t>
            </a:r>
            <a:r>
              <a:rPr lang="en-US" sz="1600" dirty="0">
                <a:solidFill>
                  <a:schemeClr val="accent6"/>
                </a:solidFill>
              </a:rPr>
              <a:t>" </a:t>
            </a:r>
            <a:r>
              <a:rPr lang="en-US" sz="1600" dirty="0">
                <a:solidFill>
                  <a:srgbClr val="FF0000"/>
                </a:solidFill>
              </a:rPr>
              <a:t>entry</a:t>
            </a:r>
            <a:r>
              <a:rPr lang="en-US" sz="1600" dirty="0">
                <a:solidFill>
                  <a:schemeClr val="accent6"/>
                </a:solidFill>
              </a:rPr>
              <a:t> to the </a:t>
            </a:r>
            <a:r>
              <a:rPr lang="en-US" sz="1600" dirty="0">
                <a:solidFill>
                  <a:schemeClr val="accent1"/>
                </a:solidFill>
              </a:rPr>
              <a:t>following block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defined, then the block is included, otherwise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if MACRO is NOT defined, then the block is included, otherwise the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 block (if any) is included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 </a:t>
            </a:r>
            <a:r>
              <a:rPr lang="en-US" sz="1600" dirty="0">
                <a:solidFill>
                  <a:schemeClr val="accent6"/>
                </a:solidFill>
                <a:cs typeface="Consolas" panose="020B0609020204030204" pitchFamily="49" charset="0"/>
              </a:rPr>
              <a:t>is the end of a block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defines MACRO  --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MACRO 8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defines macro and assigns a value of 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MACRO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undefines MACRO</a:t>
            </a:r>
          </a:p>
          <a:p>
            <a:pPr lvl="1"/>
            <a:endParaRPr lang="en-US" sz="1600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A917F-9E0F-3F12-0B4C-14D3DCBB2BC5}"/>
              </a:ext>
            </a:extLst>
          </p:cNvPr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VERS1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ex.c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#ifdef VERS1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short x[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D9D58-FFBA-3FBE-568B-A2241CA2A414}"/>
              </a:ext>
            </a:extLst>
          </p:cNvPr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1F471-4735-6C96-D616-C1CE43EB8383}"/>
              </a:ext>
            </a:extLst>
          </p:cNvPr>
          <p:cNvSpPr txBox="1"/>
          <p:nvPr/>
        </p:nvSpPr>
        <p:spPr>
          <a:xfrm>
            <a:off x="3306163" y="3621237"/>
            <a:ext cx="207575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after the preprocessor runs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2DC75E-3B3F-9FA1-581A-435D403D031A}"/>
              </a:ext>
            </a:extLst>
          </p:cNvPr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870989-AD40-A4B6-0F89-BB0B65CB8D7B}"/>
                </a:ext>
              </a:extLst>
            </p:cNvPr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3DC7BB-6C11-0501-1E94-28483B2CCF44}"/>
                </a:ext>
              </a:extLst>
            </p:cNvPr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#define VERS1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sz="16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 </a:t>
              </a:r>
              <a:r>
                <a:rPr lang="en-US" sz="1600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sz="1600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6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#ifdef VERS1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#else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short x[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MAX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];</a:t>
              </a:r>
            </a:p>
            <a:p>
              <a:r>
                <a:rPr lang="en-US" sz="16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….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return;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54A84A-EAE2-5CAE-1B3A-D575928BE00F}"/>
                </a:ext>
              </a:extLst>
            </p:cNvPr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after the preprocessor runs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C0D8D2-E422-6C51-3B3E-F13DA04430FE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47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4735" y="715392"/>
            <a:ext cx="11633043" cy="55797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r>
              <a:rPr lang="en-US" sz="2000" dirty="0"/>
              <a:t>by the </a:t>
            </a:r>
            <a:r>
              <a:rPr lang="en-US" sz="2000" b="1" dirty="0"/>
              <a:t>preprocessor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Contains: </a:t>
            </a:r>
            <a:r>
              <a:rPr lang="en-US" sz="2000" b="1" dirty="0">
                <a:solidFill>
                  <a:schemeClr val="accent1"/>
                </a:solidFill>
              </a:rPr>
              <a:t>Exported (public) Interface </a:t>
            </a:r>
            <a:r>
              <a:rPr lang="en-US" sz="2000" b="1" dirty="0">
                <a:solidFill>
                  <a:srgbClr val="F37440"/>
                </a:solidFill>
              </a:rPr>
              <a:t>declarations</a:t>
            </a:r>
            <a:endParaRPr lang="en-US" sz="2000" b="1" dirty="0"/>
          </a:p>
          <a:p>
            <a:pPr lvl="2">
              <a:lnSpc>
                <a:spcPct val="100000"/>
              </a:lnSpc>
            </a:pPr>
            <a:r>
              <a:rPr lang="en-US" sz="2000" dirty="0"/>
              <a:t>Examples: function prototypes, user defined types, global variable, macros, etc.</a:t>
            </a:r>
          </a:p>
          <a:p>
            <a:pPr lvl="1"/>
            <a:r>
              <a:rPr lang="en-US" sz="2000" dirty="0"/>
              <a:t>Used to import the </a:t>
            </a:r>
            <a:r>
              <a:rPr lang="en-US" sz="2000" dirty="0">
                <a:solidFill>
                  <a:srgbClr val="7030A0"/>
                </a:solidFill>
              </a:rPr>
              <a:t>public interface </a:t>
            </a:r>
            <a:r>
              <a:rPr lang="en-US" sz="2000" dirty="0"/>
              <a:t>of another </a:t>
            </a:r>
            <a:r>
              <a:rPr lang="en-US" sz="2000" dirty="0">
                <a:solidFill>
                  <a:srgbClr val="7030A0"/>
                </a:solidFill>
              </a:rPr>
              <a:t>C source </a:t>
            </a:r>
            <a:r>
              <a:rPr lang="en-US" sz="2000" dirty="0"/>
              <a:t>file </a:t>
            </a:r>
          </a:p>
          <a:p>
            <a:pPr lvl="2"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its header (interface) 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NEVER EVER use </a:t>
            </a:r>
            <a:r>
              <a:rPr lang="en-US" sz="2000" b="1" dirty="0" err="1"/>
              <a:t>cpp</a:t>
            </a:r>
            <a:r>
              <a:rPr lang="en-US" sz="2000" b="1" dirty="0"/>
              <a:t> to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.c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chemeClr val="accent6"/>
                </a:solidFill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or a</a:t>
            </a:r>
            <a:r>
              <a:rPr lang="en-US" sz="2000" dirty="0">
                <a:solidFill>
                  <a:srgbClr val="FF0000"/>
                </a:solidFill>
              </a:rPr>
              <a:t> .s </a:t>
            </a:r>
            <a:r>
              <a:rPr lang="en-US" sz="2000" dirty="0">
                <a:solidFill>
                  <a:schemeClr val="accent6"/>
                </a:solidFill>
              </a:rPr>
              <a:t>file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Convention (strongly enforced): </a:t>
            </a:r>
            <a:r>
              <a:rPr lang="en-US" sz="2000" dirty="0"/>
              <a:t>header files use a </a:t>
            </a:r>
            <a:r>
              <a:rPr lang="en-US" sz="2000" dirty="0">
                <a:solidFill>
                  <a:schemeClr val="accent1"/>
                </a:solidFill>
              </a:rPr>
              <a:t>.h  </a:t>
            </a:r>
            <a:r>
              <a:rPr lang="en-US" sz="2000" dirty="0"/>
              <a:t>filename extension (example:  </a:t>
            </a:r>
            <a:r>
              <a:rPr lang="en-US" sz="2000" dirty="0" err="1">
                <a:solidFill>
                  <a:srgbClr val="F37440"/>
                </a:solidFill>
              </a:rPr>
              <a:t>filename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b="1" dirty="0"/>
              <a:t>Example</a:t>
            </a:r>
            <a:r>
              <a:rPr lang="en-US" sz="2000" dirty="0"/>
              <a:t>: Source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exported (public) interface </a:t>
            </a:r>
            <a:r>
              <a:rPr lang="en-US" sz="2000" dirty="0"/>
              <a:t>is in the </a:t>
            </a:r>
            <a:r>
              <a:rPr lang="en-US" sz="2000" dirty="0">
                <a:solidFill>
                  <a:schemeClr val="accent1"/>
                </a:solidFill>
              </a:rPr>
              <a:t>header file </a:t>
            </a:r>
            <a:r>
              <a:rPr lang="en-US" sz="2000" dirty="0" err="1">
                <a:solidFill>
                  <a:srgbClr val="2C895B"/>
                </a:solidFill>
              </a:rPr>
              <a:t>src.</a:t>
            </a:r>
            <a:r>
              <a:rPr lang="en-US" sz="2000" b="1" dirty="0" err="1">
                <a:solidFill>
                  <a:srgbClr val="7030A0"/>
                </a:solidFill>
              </a:rPr>
              <a:t>h</a:t>
            </a:r>
            <a:endParaRPr lang="en-US" sz="20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How to specify the file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r>
              <a:rPr lang="en-US" sz="2000" b="1" dirty="0"/>
              <a:t> </a:t>
            </a:r>
            <a:endParaRPr lang="en-US" sz="2000" b="1" dirty="0">
              <a:solidFill>
                <a:srgbClr val="7030A0"/>
              </a:solidFill>
            </a:endParaRP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&lt;system-defined&gt;  </a:t>
            </a:r>
            <a:r>
              <a:rPr lang="en-US" sz="2000" dirty="0">
                <a:solidFill>
                  <a:schemeClr val="accent6"/>
                </a:solidFill>
              </a:rPr>
              <a:t>are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system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header</a:t>
            </a:r>
            <a:r>
              <a:rPr lang="en-US" sz="2000" dirty="0"/>
              <a:t> files (typically located under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// located in 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"programmer-defined" </a:t>
            </a:r>
            <a:r>
              <a:rPr lang="en-US" sz="2000" dirty="0"/>
              <a:t>header files usually in a relative Linux path (see –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US" sz="2000" dirty="0"/>
              <a:t>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690562" lvl="2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// looks in the current directory first</a:t>
            </a:r>
          </a:p>
          <a:p>
            <a:pPr marL="296862" indent="-285750">
              <a:lnSpc>
                <a:spcPct val="100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Convention:  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6"/>
                </a:solidFill>
              </a:rPr>
              <a:t>directives are usually placed near the top of a source file above any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</p:spPr>
        <p:txBody>
          <a:bodyPr/>
          <a:lstStyle/>
          <a:p>
            <a:r>
              <a:rPr lang="en-US" dirty="0"/>
              <a:t>First Look at Header Files (also called .h  or "include" files)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755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simple C Program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FF000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first processes the file (</a:t>
            </a:r>
            <a:r>
              <a:rPr lang="en-US" sz="1800" dirty="0" err="1">
                <a:solidFill>
                  <a:schemeClr val="tx2"/>
                </a:solidFill>
              </a:rPr>
              <a:t>cpp</a:t>
            </a:r>
            <a:r>
              <a:rPr lang="en-US" sz="1800" dirty="0">
                <a:solidFill>
                  <a:schemeClr val="tx2"/>
                </a:solidFill>
              </a:rPr>
              <a:t> is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Compiler (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  <a:r>
              <a:rPr lang="en-US" sz="1800" dirty="0">
                <a:solidFill>
                  <a:srgbClr val="0070C0"/>
                </a:solidFill>
              </a:rPr>
              <a:t>compiles</a:t>
            </a:r>
            <a:r>
              <a:rPr lang="en-US" sz="1800" dirty="0">
                <a:solidFill>
                  <a:schemeClr val="tx2"/>
                </a:solidFill>
              </a:rPr>
              <a:t> main </a:t>
            </a:r>
            <a:r>
              <a:rPr lang="en-US" sz="18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Assembler (gas – called by </a:t>
            </a:r>
            <a:r>
              <a:rPr lang="en-US" sz="1800" dirty="0" err="1">
                <a:solidFill>
                  <a:schemeClr val="tx2"/>
                </a:solidFill>
              </a:rPr>
              <a:t>gcc</a:t>
            </a:r>
            <a:r>
              <a:rPr lang="en-US" sz="1800" dirty="0">
                <a:solidFill>
                  <a:schemeClr val="tx2"/>
                </a:solidFill>
              </a:rPr>
              <a:t>) translates the </a:t>
            </a:r>
            <a:r>
              <a:rPr lang="en-US" sz="1800" dirty="0">
                <a:solidFill>
                  <a:schemeClr val="accent5"/>
                </a:solidFill>
              </a:rPr>
              <a:t>assembly</a:t>
            </a:r>
            <a:r>
              <a:rPr lang="en-US" sz="1800" dirty="0">
                <a:solidFill>
                  <a:schemeClr val="tx2"/>
                </a:solidFill>
              </a:rPr>
              <a:t> to </a:t>
            </a:r>
            <a:r>
              <a:rPr lang="en-US" sz="18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Linker (</a:t>
            </a:r>
            <a:r>
              <a:rPr lang="en-US" sz="1800" dirty="0" err="1">
                <a:solidFill>
                  <a:schemeClr val="tx2"/>
                </a:solidFill>
              </a:rPr>
              <a:t>ld</a:t>
            </a:r>
            <a:r>
              <a:rPr lang="en-US" sz="1800" dirty="0">
                <a:solidFill>
                  <a:schemeClr val="tx2"/>
                </a:solidFill>
              </a:rPr>
              <a:t>) merges the </a:t>
            </a:r>
            <a:r>
              <a:rPr lang="en-US" sz="1800" dirty="0">
                <a:solidFill>
                  <a:srgbClr val="2C895B"/>
                </a:solidFill>
              </a:rPr>
              <a:t>machine code </a:t>
            </a:r>
            <a:r>
              <a:rPr lang="en-US" sz="1800" dirty="0">
                <a:solidFill>
                  <a:schemeClr val="tx2"/>
                </a:solidFill>
              </a:rPr>
              <a:t>for </a:t>
            </a:r>
            <a:r>
              <a:rPr lang="en-US" sz="1800" dirty="0" err="1">
                <a:solidFill>
                  <a:srgbClr val="7030A0"/>
                </a:solidFill>
              </a:rPr>
              <a:t>printf</a:t>
            </a:r>
            <a:r>
              <a:rPr lang="en-US" sz="1800" dirty="0">
                <a:solidFill>
                  <a:srgbClr val="7030A0"/>
                </a:solidFill>
              </a:rPr>
              <a:t>() </a:t>
            </a:r>
            <a:r>
              <a:rPr lang="en-US" sz="1800" dirty="0">
                <a:solidFill>
                  <a:schemeClr val="tx2"/>
                </a:solidFill>
              </a:rPr>
              <a:t>(from a library) with your </a:t>
            </a:r>
            <a:r>
              <a:rPr lang="en-US" sz="1800" dirty="0">
                <a:solidFill>
                  <a:srgbClr val="2C895B"/>
                </a:solidFill>
              </a:rPr>
              <a:t>programs machine code </a:t>
            </a:r>
            <a:r>
              <a:rPr lang="en-US" sz="1800" dirty="0">
                <a:solidFill>
                  <a:schemeClr val="tx2"/>
                </a:solidFill>
              </a:rPr>
              <a:t>to create the </a:t>
            </a:r>
            <a:r>
              <a:rPr lang="en-US" sz="1800" dirty="0">
                <a:solidFill>
                  <a:srgbClr val="FF0000"/>
                </a:solidFill>
              </a:rPr>
              <a:t>executable file </a:t>
            </a:r>
            <a:r>
              <a:rPr lang="en-US" sz="1800" b="1" dirty="0">
                <a:solidFill>
                  <a:srgbClr val="FF0000"/>
                </a:solidFill>
              </a:rPr>
              <a:t>prog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(</a:t>
            </a:r>
            <a:r>
              <a:rPr lang="en-US" sz="1800" dirty="0">
                <a:solidFill>
                  <a:srgbClr val="7030A0"/>
                </a:solidFill>
              </a:rPr>
              <a:t>machine code</a:t>
            </a:r>
            <a:r>
              <a:rPr lang="en-US" sz="1800" dirty="0">
                <a:solidFill>
                  <a:schemeClr val="tx2"/>
                </a:solidFill>
              </a:rPr>
              <a:t>) </a:t>
            </a:r>
          </a:p>
          <a:p>
            <a:pPr marL="800100" lvl="1" indent="-457200"/>
            <a:r>
              <a:rPr lang="en-US" sz="1800" dirty="0">
                <a:solidFill>
                  <a:schemeClr val="tx2"/>
                </a:solidFill>
              </a:rPr>
              <a:t>-o specifies the name of the executable (default: </a:t>
            </a:r>
            <a:r>
              <a:rPr lang="en-US" sz="1800" b="1" dirty="0" err="1">
                <a:solidFill>
                  <a:srgbClr val="7030A0"/>
                </a:solidFill>
              </a:rPr>
              <a:t>a.out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37561" y="2007759"/>
            <a:ext cx="7204251" cy="369332"/>
            <a:chOff x="4198736" y="4321274"/>
            <a:chExt cx="7204251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8736" y="451808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321274"/>
              <a:ext cx="604223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</a:t>
              </a:r>
              <a:r>
                <a:rPr lang="en-US" dirty="0">
                  <a:solidFill>
                    <a:srgbClr val="FF0000"/>
                  </a:solidFill>
                </a:rPr>
                <a:t>:  replaces the line Comment</a:t>
              </a:r>
              <a:r>
                <a:rPr lang="en-US" dirty="0">
                  <a:solidFill>
                    <a:schemeClr val="accent1"/>
                  </a:solidFill>
                </a:rPr>
                <a:t> with one blank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3007651" y="575380"/>
            <a:ext cx="7785099" cy="1200329"/>
            <a:chOff x="4341260" y="4172817"/>
            <a:chExt cx="7785099" cy="120032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1260" y="4675802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588592" y="4172817"/>
              <a:ext cx="6537767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preprocessor: inserts and processes the contents of files here. </a:t>
              </a:r>
              <a:r>
                <a:rPr lang="en-US" dirty="0">
                  <a:solidFill>
                    <a:srgbClr val="2C895B"/>
                  </a:solidFill>
                </a:rPr>
                <a:t>Inserts</a:t>
              </a:r>
              <a:r>
                <a:rPr lang="en-US" dirty="0">
                  <a:solidFill>
                    <a:schemeClr val="accent1"/>
                  </a:solidFill>
                </a:rPr>
                <a:t>: 	Function protype for </a:t>
              </a:r>
              <a:r>
                <a:rPr lang="en-US" dirty="0" err="1">
                  <a:solidFill>
                    <a:srgbClr val="2C895B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 (later in course)</a:t>
              </a:r>
            </a:p>
            <a:p>
              <a:pPr lvl="1"/>
              <a:r>
                <a:rPr lang="en-US" dirty="0">
                  <a:solidFill>
                    <a:schemeClr val="accent1"/>
                  </a:solidFill>
                </a:rPr>
                <a:t>	</a:t>
              </a:r>
              <a:r>
                <a:rPr lang="en-US" dirty="0">
                  <a:solidFill>
                    <a:srgbClr val="2C895B"/>
                  </a:solidFill>
                </a:rPr>
                <a:t>macro value </a:t>
              </a:r>
              <a:r>
                <a:rPr lang="en-US" dirty="0">
                  <a:solidFill>
                    <a:schemeClr val="accent1"/>
                  </a:solidFill>
                </a:rPr>
                <a:t>for EXIT_SUCCESS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File locations: 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336090"/>
            <a:chOff x="2891285" y="3887051"/>
            <a:chExt cx="4031277" cy="133609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on Linux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</p:spPr>
        <p:txBody>
          <a:bodyPr/>
          <a:lstStyle/>
          <a:p>
            <a:r>
              <a:rPr lang="en-US" dirty="0" err="1"/>
              <a:t>cpp</a:t>
            </a:r>
            <a:r>
              <a:rPr lang="en-US" dirty="0"/>
              <a:t> conditional tests: header guards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BCF58-DD82-5F19-DCD4-C71F0C1768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59805" y="472852"/>
            <a:ext cx="9237931" cy="1808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030A0"/>
                </a:solidFill>
              </a:rPr>
              <a:t>Header guards </a:t>
            </a:r>
            <a:r>
              <a:rPr lang="en-US" sz="1800" dirty="0">
                <a:solidFill>
                  <a:schemeClr val="accent6"/>
                </a:solidFill>
              </a:rPr>
              <a:t>ensure that only </a:t>
            </a:r>
            <a:r>
              <a:rPr lang="en-US" sz="1800" b="1" dirty="0">
                <a:solidFill>
                  <a:schemeClr val="accent6"/>
                </a:solidFill>
              </a:rPr>
              <a:t>one copy of a .h file </a:t>
            </a:r>
            <a:r>
              <a:rPr lang="en-US" sz="1800" dirty="0">
                <a:solidFill>
                  <a:schemeClr val="accent6"/>
                </a:solidFill>
              </a:rPr>
              <a:t>is </a:t>
            </a:r>
            <a:r>
              <a:rPr lang="en-US" sz="1800" b="1" dirty="0">
                <a:solidFill>
                  <a:schemeClr val="accent6"/>
                </a:solidFill>
              </a:rPr>
              <a:t>included in a source file</a:t>
            </a:r>
            <a:endParaRPr lang="en-US" sz="18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A Convention</a:t>
            </a:r>
            <a:r>
              <a:rPr lang="en-US" sz="1800" dirty="0">
                <a:solidFill>
                  <a:schemeClr val="accent6"/>
                </a:solidFill>
              </a:rPr>
              <a:t>: </a:t>
            </a:r>
            <a:r>
              <a:rPr lang="en-US" sz="1800" dirty="0">
                <a:solidFill>
                  <a:schemeClr val="accent1"/>
                </a:solidFill>
              </a:rPr>
              <a:t>header guard (macro)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>
                <a:solidFill>
                  <a:schemeClr val="accent1"/>
                </a:solidFill>
              </a:rPr>
              <a:t> (all capital letters) is created </a:t>
            </a:r>
            <a:r>
              <a:rPr lang="en-US" sz="1800" dirty="0">
                <a:solidFill>
                  <a:schemeClr val="accent6"/>
                </a:solidFill>
              </a:rPr>
              <a:t>as follows: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use the </a:t>
            </a:r>
            <a:r>
              <a:rPr lang="en-US" sz="1800" b="1" dirty="0">
                <a:solidFill>
                  <a:schemeClr val="accent1"/>
                </a:solidFill>
              </a:rPr>
              <a:t>filename of header file but </a:t>
            </a:r>
            <a:r>
              <a:rPr lang="en-US" sz="1800" dirty="0">
                <a:solidFill>
                  <a:schemeClr val="accent6"/>
                </a:solidFill>
              </a:rPr>
              <a:t>in all caps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/>
                </a:solidFill>
              </a:rPr>
              <a:t>replace</a:t>
            </a:r>
            <a:r>
              <a:rPr lang="en-US" sz="1800" dirty="0">
                <a:solidFill>
                  <a:schemeClr val="accent6"/>
                </a:solidFill>
              </a:rPr>
              <a:t> the </a:t>
            </a:r>
            <a:r>
              <a:rPr lang="en-US" sz="1800" b="1" dirty="0">
                <a:solidFill>
                  <a:srgbClr val="FF0000"/>
                </a:solidFill>
              </a:rPr>
              <a:t>period</a:t>
            </a:r>
            <a:r>
              <a:rPr lang="en-US" sz="1800" b="1" dirty="0">
                <a:solidFill>
                  <a:srgbClr val="F3753F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in </a:t>
            </a:r>
            <a:r>
              <a:rPr lang="en-US" sz="1800" dirty="0">
                <a:solidFill>
                  <a:schemeClr val="accent6"/>
                </a:solidFill>
              </a:rPr>
              <a:t>header file </a:t>
            </a:r>
            <a:r>
              <a:rPr lang="en-US" sz="1800" b="1" dirty="0">
                <a:solidFill>
                  <a:srgbClr val="F3753F"/>
                </a:solidFill>
              </a:rPr>
              <a:t>name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with an</a:t>
            </a:r>
            <a:r>
              <a:rPr lang="en-US" sz="1800" dirty="0">
                <a:solidFill>
                  <a:srgbClr val="FF0000"/>
                </a:solidFill>
              </a:rPr>
              <a:t> _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/>
                </a:solidFill>
              </a:rPr>
              <a:t>Example:</a:t>
            </a:r>
            <a:r>
              <a:rPr lang="en-US" sz="1800" dirty="0">
                <a:solidFill>
                  <a:srgbClr val="F3753F"/>
                </a:solidFill>
              </a:rPr>
              <a:t> file </a:t>
            </a:r>
            <a:r>
              <a:rPr lang="en-US" sz="1800" dirty="0" err="1">
                <a:solidFill>
                  <a:srgbClr val="F3753F"/>
                </a:solidFill>
              </a:rPr>
              <a:t>sum.h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header guard macro name </a:t>
            </a:r>
            <a:r>
              <a:rPr lang="en-US" sz="1800" dirty="0">
                <a:solidFill>
                  <a:schemeClr val="accent6"/>
                </a:solidFill>
              </a:rPr>
              <a:t>is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SUM_H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AD057B-C037-2BF5-6965-7836FBAEB188}"/>
              </a:ext>
            </a:extLst>
          </p:cNvPr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943A89-B078-117A-43BA-DD0383880C28}"/>
                </a:ext>
              </a:extLst>
            </p:cNvPr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z[MAX];</a:t>
              </a:r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F8004509-A418-239A-3827-C14905CD0EE0}"/>
                </a:ext>
              </a:extLst>
            </p:cNvPr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E1B58B-B9C9-FE1C-BBE2-9A25A57AD290}"/>
                </a:ext>
              </a:extLst>
            </p:cNvPr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 err="1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z[8];</a:t>
              </a: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F5E2798E-5D1D-1B95-903D-339E085D440B}"/>
                </a:ext>
              </a:extLst>
            </p:cNvPr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1D646-2FE1-0CAD-F7CF-4AA8B43B3B05}"/>
                </a:ext>
              </a:extLst>
            </p:cNvPr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func.i</a:t>
              </a:r>
              <a:endParaRPr 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040EE3-8C24-15A1-C93B-2F950F53A734}"/>
              </a:ext>
            </a:extLst>
          </p:cNvPr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How do you use "header guards" in your code?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NAME_H 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#define NAME_H</a:t>
            </a:r>
          </a:p>
          <a:p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. . .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#endif		  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line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the file</a:t>
            </a:r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2D0481-FD04-8379-19D1-3A4912318647}"/>
              </a:ext>
            </a:extLst>
          </p:cNvPr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1C07FE-1F91-3651-9DFC-1C0061B2635F}"/>
                </a:ext>
              </a:extLst>
            </p:cNvPr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file </a:t>
              </a:r>
              <a:r>
                <a:rPr lang="en-US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ex.c</a:t>
              </a:r>
              <a:endPara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x[MAX];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86AD0-7476-64EA-850D-FD60FC2BB3C4}"/>
                </a:ext>
              </a:extLst>
            </p:cNvPr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</a:t>
              </a:r>
              <a:r>
                <a:rPr lang="en-US" dirty="0" err="1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ifndef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SUM_H</a:t>
              </a: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SUM_H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#define MAX 8</a:t>
              </a:r>
            </a:p>
            <a:p>
              <a:endPara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#endif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142E34E5-FA27-D7D6-BE16-8C84D38AD03F}"/>
                </a:ext>
              </a:extLst>
            </p:cNvPr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7DB2E-A48D-A3C3-43E2-25CE1A0D3D5C}"/>
                </a:ext>
              </a:extLst>
            </p:cNvPr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</a:t>
              </a:r>
              <a:r>
                <a:rPr lang="en-US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int x[8];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FB092A5F-03B5-0713-9109-F3009CA12257}"/>
                </a:ext>
              </a:extLst>
            </p:cNvPr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9148D-E6BC-DBB0-8E15-E985A594CB41}"/>
                </a:ext>
              </a:extLst>
            </p:cNvPr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ex.i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A45B7B-6535-33B4-7D34-273A674DE86A}"/>
                </a:ext>
              </a:extLst>
            </p:cNvPr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(two lines)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84B9CC2-DD6C-4922-2C5D-B1F4286EA668}"/>
                </a:ext>
              </a:extLst>
            </p:cNvPr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113044-FCDC-F7CB-4253-A1E1BB0F06E6}"/>
                </a:ext>
              </a:extLst>
            </p:cNvPr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header guards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(one line)</a:t>
              </a:r>
            </a:p>
          </p:txBody>
        </p: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257FFA36-22B1-E633-EFDE-885746D943CB}"/>
                </a:ext>
              </a:extLst>
            </p:cNvPr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15927-516A-4C39-8A07-394592878BBE}"/>
                </a:ext>
              </a:extLst>
            </p:cNvPr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file </a:t>
              </a:r>
              <a:r>
                <a:rPr lang="en-US" dirty="0" err="1"/>
                <a:t>sum.h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953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71314" y="1468655"/>
            <a:ext cx="9703403" cy="41498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3"/>
                </a:solidFill>
              </a:rPr>
              <a:t>Definition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dirty="0">
                <a:solidFill>
                  <a:schemeClr val="accent3"/>
                </a:solidFill>
              </a:rPr>
              <a:t>creates an </a:t>
            </a:r>
            <a:r>
              <a:rPr lang="en-US" sz="2000" u="sng" dirty="0">
                <a:solidFill>
                  <a:schemeClr val="accent3"/>
                </a:solidFill>
              </a:rPr>
              <a:t>instance</a:t>
            </a:r>
            <a:r>
              <a:rPr lang="en-US" sz="2000" dirty="0">
                <a:solidFill>
                  <a:schemeClr val="accent3"/>
                </a:solidFill>
              </a:rPr>
              <a:t> of a </a:t>
            </a:r>
            <a:r>
              <a:rPr lang="en-US" sz="20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There </a:t>
            </a:r>
            <a:r>
              <a:rPr lang="en-US" sz="2000" b="1" dirty="0"/>
              <a:t>must be exactly </a:t>
            </a:r>
            <a:r>
              <a:rPr lang="en-US" sz="2000" b="1" u="sng" dirty="0"/>
              <a:t>one</a:t>
            </a:r>
            <a:r>
              <a:rPr lang="en-US" sz="2000" dirty="0"/>
              <a:t> definition of each </a:t>
            </a:r>
            <a:r>
              <a:rPr lang="en-US" sz="2000" i="1" dirty="0">
                <a:solidFill>
                  <a:schemeClr val="accent1"/>
                </a:solidFill>
              </a:rPr>
              <a:t>function or </a:t>
            </a:r>
            <a:r>
              <a:rPr lang="en-US" sz="2000" i="1" dirty="0">
                <a:solidFill>
                  <a:srgbClr val="7030A0"/>
                </a:solidFill>
              </a:rPr>
              <a:t>variable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(no duplicates)</a:t>
            </a:r>
            <a:endParaRPr lang="en-US" sz="18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 </a:t>
            </a:r>
            <a:r>
              <a:rPr lang="en-US" sz="20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creates code </a:t>
            </a:r>
            <a:r>
              <a:rPr lang="en-US" sz="2000" dirty="0"/>
              <a:t>you wrote in the functions body </a:t>
            </a:r>
            <a:endParaRPr lang="en-US" sz="20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</a:t>
            </a:r>
            <a:r>
              <a:rPr lang="en-US" sz="20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definitions</a:t>
            </a:r>
            <a:r>
              <a:rPr lang="en-US" sz="20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allocates memory: </a:t>
            </a:r>
            <a:r>
              <a:rPr lang="en-US" sz="2000" b="1" dirty="0">
                <a:solidFill>
                  <a:srgbClr val="0070C0"/>
                </a:solidFill>
              </a:rPr>
              <a:t>generate code </a:t>
            </a:r>
            <a:r>
              <a:rPr lang="en-US" sz="2000" dirty="0">
                <a:solidFill>
                  <a:srgbClr val="F37440"/>
                </a:solidFill>
              </a:rPr>
              <a:t>to allocate space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initialize memory: </a:t>
            </a:r>
            <a:r>
              <a:rPr lang="en-US" sz="2000" b="1" dirty="0">
                <a:solidFill>
                  <a:srgbClr val="0070C0"/>
                </a:solidFill>
              </a:rPr>
              <a:t>generate code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initialize the memory </a:t>
            </a:r>
            <a:r>
              <a:rPr lang="en-US" sz="20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binds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(or associates) </a:t>
            </a:r>
            <a:r>
              <a:rPr lang="en-US" sz="20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468" y="892979"/>
            <a:ext cx="8811185" cy="343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 in other languages)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641300" y="1924371"/>
            <a:ext cx="8471519" cy="1995249"/>
          </a:xfrm>
          <a:prstGeom prst="roundRect">
            <a:avLst>
              <a:gd name="adj" fmla="val 5733"/>
            </a:avLst>
          </a:prstGeom>
          <a:solidFill>
            <a:schemeClr val="bg1"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in standard c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4D4B2F-90AF-925C-3707-CB2A8534C00E}"/>
              </a:ext>
            </a:extLst>
          </p:cNvPr>
          <p:cNvSpPr txBox="1">
            <a:spLocks/>
          </p:cNvSpPr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6"/>
                </a:solidFill>
              </a:rPr>
              <a:t>Assignment inside conditional test </a:t>
            </a:r>
            <a:r>
              <a:rPr lang="en-US" sz="2000" dirty="0">
                <a:solidFill>
                  <a:schemeClr val="accent6"/>
                </a:solidFill>
              </a:rPr>
              <a:t>with </a:t>
            </a:r>
            <a:r>
              <a:rPr lang="en-US" sz="2000" b="1" dirty="0">
                <a:solidFill>
                  <a:schemeClr val="accent6"/>
                </a:solidFill>
              </a:rPr>
              <a:t>a function call </a:t>
            </a:r>
            <a:r>
              <a:rPr lang="en-US" sz="2000" dirty="0">
                <a:solidFill>
                  <a:schemeClr val="accent6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3DCA892-FD9A-53F1-2408-EA5177560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21" y="4982861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7D3036-35BD-2C42-B70B-F13B6801C38B}"/>
              </a:ext>
            </a:extLst>
          </p:cNvPr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D61AA0-8C95-79CF-3444-3C45A58EA01C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FE33D8A-E3BB-C21F-A3F3-4CC5A79EB8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uiExpand="1" build="p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800" dirty="0"/>
              <a:t>What is a Declaration?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0889" y="684535"/>
            <a:ext cx="11124269" cy="56091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dirty="0">
                <a:solidFill>
                  <a:srgbClr val="0070C0"/>
                </a:solidFill>
              </a:rPr>
              <a:t>: describes a </a:t>
            </a:r>
            <a:r>
              <a:rPr lang="en-US" sz="2000" b="1" i="1" dirty="0">
                <a:solidFill>
                  <a:srgbClr val="0070C0"/>
                </a:solidFill>
              </a:rPr>
              <a:t>thing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– specifies types, </a:t>
            </a:r>
            <a:r>
              <a:rPr lang="en-US" sz="2000" b="1" dirty="0">
                <a:solidFill>
                  <a:srgbClr val="0070C0"/>
                </a:solidFill>
              </a:rPr>
              <a:t>does not create </a:t>
            </a:r>
            <a:r>
              <a:rPr lang="en-US" sz="2000" dirty="0">
                <a:solidFill>
                  <a:srgbClr val="0070C0"/>
                </a:solidFill>
              </a:rPr>
              <a:t>an instance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Each declaration </a:t>
            </a:r>
            <a:r>
              <a:rPr lang="en-US" sz="2000" dirty="0">
                <a:solidFill>
                  <a:srgbClr val="0070C0"/>
                </a:solidFill>
              </a:rPr>
              <a:t>has an associated </a:t>
            </a:r>
            <a:r>
              <a:rPr lang="en-US" sz="2000" b="1" i="1" dirty="0">
                <a:solidFill>
                  <a:srgbClr val="0070C0"/>
                </a:solidFill>
              </a:rPr>
              <a:t>identifier</a:t>
            </a:r>
            <a:r>
              <a:rPr lang="en-US" sz="2000" dirty="0">
                <a:solidFill>
                  <a:srgbClr val="0070C0"/>
                </a:solidFill>
              </a:rPr>
              <a:t> (the name)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Function prototype: </a:t>
            </a:r>
            <a:r>
              <a:rPr lang="en-US" sz="2000" dirty="0"/>
              <a:t>describes how to </a:t>
            </a:r>
            <a:r>
              <a:rPr lang="en-US" sz="2000" b="1" dirty="0"/>
              <a:t>write the code </a:t>
            </a:r>
            <a:r>
              <a:rPr lang="en-US" sz="2000" b="1" dirty="0">
                <a:solidFill>
                  <a:schemeClr val="accent6"/>
                </a:solidFill>
              </a:rPr>
              <a:t>to call a function </a:t>
            </a:r>
            <a:r>
              <a:rPr lang="en-US" sz="2000" dirty="0">
                <a:solidFill>
                  <a:srgbClr val="00B050"/>
                </a:solidFill>
              </a:rPr>
              <a:t>defined elsewhere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function name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the function return value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types of each of the parameters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Variable declaration: </a:t>
            </a:r>
            <a:r>
              <a:rPr lang="en-US" sz="2000" dirty="0"/>
              <a:t>describes how to </a:t>
            </a:r>
            <a:r>
              <a:rPr lang="en-US" sz="2000" b="1" dirty="0"/>
              <a:t>write the code to use a variable </a:t>
            </a:r>
            <a:r>
              <a:rPr lang="en-US" sz="2000" dirty="0"/>
              <a:t>in a statement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Identifier</a:t>
            </a:r>
            <a:r>
              <a:rPr lang="en-US" sz="2000" dirty="0">
                <a:solidFill>
                  <a:schemeClr val="tx2"/>
                </a:solidFill>
              </a:rPr>
              <a:t> is the </a:t>
            </a:r>
            <a:r>
              <a:rPr lang="en-US" sz="2000" b="1" dirty="0">
                <a:solidFill>
                  <a:schemeClr val="tx2"/>
                </a:solidFill>
              </a:rPr>
              <a:t>variable name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Describes the </a:t>
            </a:r>
            <a:r>
              <a:rPr lang="en-US" sz="2000" b="1" dirty="0">
                <a:solidFill>
                  <a:schemeClr val="tx2"/>
                </a:solidFill>
              </a:rPr>
              <a:t>type of a variable </a:t>
            </a:r>
            <a:r>
              <a:rPr lang="en-US" sz="2000" dirty="0">
                <a:solidFill>
                  <a:schemeClr val="tx2"/>
                </a:solidFill>
              </a:rPr>
              <a:t>that is </a:t>
            </a:r>
            <a:r>
              <a:rPr lang="en-US" sz="2000" b="1" dirty="0">
                <a:solidFill>
                  <a:schemeClr val="tx2"/>
                </a:solidFill>
              </a:rPr>
              <a:t>defined elsewhere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b="1" dirty="0"/>
              <a:t>Identifier</a:t>
            </a:r>
            <a:r>
              <a:rPr lang="en-US" sz="2000" dirty="0"/>
              <a:t> describes the derived/defined type</a:t>
            </a:r>
          </a:p>
          <a:p>
            <a:pPr lvl="1"/>
            <a:r>
              <a:rPr lang="en-US" sz="2000" dirty="0"/>
              <a:t>struct, arrays, plus others (covered later)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</a:t>
            </a:r>
            <a:r>
              <a:rPr lang="en-US" sz="2000" b="1" dirty="0">
                <a:solidFill>
                  <a:schemeClr val="accent5"/>
                </a:solidFill>
              </a:rPr>
              <a:t>identifier</a:t>
            </a:r>
            <a:r>
              <a:rPr lang="en-US" sz="2000" dirty="0"/>
              <a:t> may be </a:t>
            </a:r>
            <a:r>
              <a:rPr lang="en-US" sz="2000" b="1" dirty="0">
                <a:solidFill>
                  <a:schemeClr val="accent5"/>
                </a:solidFill>
              </a:rPr>
              <a:t>declared multiple times</a:t>
            </a:r>
            <a:r>
              <a:rPr lang="en-US" sz="2000" dirty="0"/>
              <a:t>, but </a:t>
            </a:r>
            <a:r>
              <a:rPr lang="en-US" sz="2000" b="1" dirty="0">
                <a:solidFill>
                  <a:schemeClr val="accent5"/>
                </a:solidFill>
              </a:rPr>
              <a:t>only defined once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 </a:t>
            </a:r>
            <a:r>
              <a:rPr lang="en-US" sz="2000" b="1" dirty="0">
                <a:solidFill>
                  <a:srgbClr val="FF0000"/>
                </a:solidFill>
              </a:rPr>
              <a:t>definition</a:t>
            </a:r>
            <a:r>
              <a:rPr lang="en-US" sz="2000" b="1" dirty="0">
                <a:solidFill>
                  <a:srgbClr val="2C895B"/>
                </a:solidFill>
              </a:rPr>
              <a:t> is also a </a:t>
            </a:r>
            <a:r>
              <a:rPr lang="en-US" sz="2000" b="1" dirty="0">
                <a:solidFill>
                  <a:srgbClr val="0070C0"/>
                </a:solidFill>
              </a:rPr>
              <a:t>declaration</a:t>
            </a:r>
            <a:r>
              <a:rPr lang="en-US" sz="20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Definitions and Declarations Use in C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observe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is declared above main()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sumit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006351" y="1874775"/>
            <a:ext cx="5951262" cy="497311"/>
            <a:chOff x="-39993" y="1877735"/>
            <a:chExt cx="5951262" cy="4973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-39993" y="1974936"/>
              <a:ext cx="513275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BOTH </a:t>
              </a:r>
              <a:r>
                <a:rPr lang="en-US" sz="2000" dirty="0">
                  <a:solidFill>
                    <a:srgbClr val="2C895B"/>
                  </a:solidFill>
                </a:rPr>
                <a:t>defined</a:t>
              </a:r>
              <a:r>
                <a:rPr lang="en-US" sz="2000" dirty="0">
                  <a:solidFill>
                    <a:srgbClr val="0070C0"/>
                  </a:solidFill>
                </a:rPr>
                <a:t> and </a:t>
              </a:r>
              <a:r>
                <a:rPr lang="en-US" sz="2000" dirty="0">
                  <a:solidFill>
                    <a:srgbClr val="FF0000"/>
                  </a:solidFill>
                </a:rPr>
                <a:t>declared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2760" y="1877735"/>
              <a:ext cx="818509" cy="28636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</a:rPr>
                <a:t>sumit</a:t>
              </a:r>
              <a:r>
                <a:rPr lang="en-US" sz="2000" dirty="0">
                  <a:solidFill>
                    <a:srgbClr val="0070C0"/>
                  </a:solidFill>
                </a:rPr>
                <a:t>() is </a:t>
              </a:r>
              <a:r>
                <a:rPr lang="en-US" sz="2000" dirty="0">
                  <a:solidFill>
                    <a:srgbClr val="7030A0"/>
                  </a:solidFill>
                </a:rPr>
                <a:t>used</a:t>
              </a:r>
              <a:r>
                <a:rPr lang="en-US" sz="20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0960" y="5619999"/>
              <a:ext cx="0" cy="73788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1940" y="2564752"/>
            <a:ext cx="6437584" cy="27606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Independent Translation Unit: </a:t>
            </a:r>
            <a:r>
              <a:rPr lang="en-US" sz="1800" dirty="0">
                <a:solidFill>
                  <a:schemeClr val="accent1"/>
                </a:solidFill>
              </a:rPr>
              <a:t>the granularity (unit) of source which is compiled or assembled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 Default</a:t>
            </a:r>
            <a:r>
              <a:rPr lang="en-US" sz="1800" dirty="0">
                <a:solidFill>
                  <a:srgbClr val="F3753F"/>
                </a:solidFill>
              </a:rPr>
              <a:t> Definition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declaration</a:t>
            </a:r>
            <a:r>
              <a:rPr lang="en-US" sz="1800" dirty="0"/>
              <a:t> </a:t>
            </a:r>
            <a:r>
              <a:rPr lang="en-US" sz="1800" b="1" i="1" dirty="0">
                <a:solidFill>
                  <a:srgbClr val="7030A0"/>
                </a:solidFill>
              </a:rPr>
              <a:t>range of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</a:rPr>
              <a:t>Restricted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/>
                </a:solidFill>
              </a:rPr>
              <a:t>to the file (</a:t>
            </a:r>
            <a:r>
              <a:rPr lang="en-US" sz="1800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 </a:t>
            </a:r>
            <a:r>
              <a:rPr lang="en-US" sz="1800" dirty="0">
                <a:solidFill>
                  <a:schemeClr val="accent6"/>
                </a:solidFill>
              </a:rPr>
              <a:t>where they are located </a:t>
            </a:r>
            <a:r>
              <a:rPr lang="en-US" sz="1800" b="1" u="sng" dirty="0">
                <a:solidFill>
                  <a:srgbClr val="0070C0"/>
                </a:solidFill>
              </a:rPr>
              <a:t>and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</a:rPr>
              <a:t>Start at the point </a:t>
            </a:r>
            <a:r>
              <a:rPr lang="en-US" sz="1800" dirty="0">
                <a:solidFill>
                  <a:srgbClr val="0070C0"/>
                </a:solidFill>
              </a:rPr>
              <a:t>of definition or declaration </a:t>
            </a:r>
            <a:r>
              <a:rPr lang="en-US" sz="1800" dirty="0">
                <a:solidFill>
                  <a:srgbClr val="7030A0"/>
                </a:solidFill>
              </a:rPr>
              <a:t>in the file, </a:t>
            </a:r>
            <a:r>
              <a:rPr lang="en-US" sz="1800" dirty="0">
                <a:solidFill>
                  <a:schemeClr val="accent6"/>
                </a:solidFill>
              </a:rPr>
              <a:t>stopping at the </a:t>
            </a:r>
            <a:r>
              <a:rPr lang="en-US" sz="1800" dirty="0">
                <a:solidFill>
                  <a:srgbClr val="7030A0"/>
                </a:solidFill>
              </a:rPr>
              <a:t>end of the source file</a:t>
            </a:r>
            <a:r>
              <a:rPr lang="en-US" sz="1800" dirty="0"/>
              <a:t> (</a:t>
            </a:r>
            <a:r>
              <a:rPr lang="en-US" sz="1800" b="1" dirty="0">
                <a:solidFill>
                  <a:srgbClr val="2C895B"/>
                </a:solidFill>
              </a:rPr>
              <a:t>translation unit</a:t>
            </a:r>
            <a:r>
              <a:rPr lang="en-US" sz="1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DFC7BF0-54AD-4E57-15F6-A4BFFA44254E}"/>
              </a:ext>
            </a:extLst>
          </p:cNvPr>
          <p:cNvSpPr txBox="1">
            <a:spLocks/>
          </p:cNvSpPr>
          <p:nvPr/>
        </p:nvSpPr>
        <p:spPr>
          <a:xfrm>
            <a:off x="263596" y="612270"/>
            <a:ext cx="6437584" cy="12165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You must </a:t>
            </a:r>
            <a:r>
              <a:rPr lang="en-US" sz="18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1800" b="1" u="sng" dirty="0">
                <a:solidFill>
                  <a:srgbClr val="FF0000"/>
                </a:solidFill>
              </a:rPr>
              <a:t>before</a:t>
            </a:r>
            <a:r>
              <a:rPr lang="en-US" sz="1800" b="1" dirty="0">
                <a:solidFill>
                  <a:srgbClr val="FF0000"/>
                </a:solidFill>
              </a:rPr>
              <a:t> you use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Warning: </a:t>
            </a:r>
            <a:r>
              <a:rPr lang="en-US" sz="1800" dirty="0">
                <a:solidFill>
                  <a:schemeClr val="accent6"/>
                </a:solidFill>
              </a:rPr>
              <a:t>Use before declaration will implicitly cause types to default to be of type </a:t>
            </a:r>
            <a:r>
              <a:rPr lang="en-US" sz="1800" b="1" dirty="0">
                <a:solidFill>
                  <a:schemeClr val="accent6"/>
                </a:solidFill>
              </a:rPr>
              <a:t>int</a:t>
            </a:r>
          </a:p>
          <a:p>
            <a:pPr lvl="1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738BD-37DD-28C1-9BB3-9CD77B7A53CC}"/>
              </a:ext>
            </a:extLst>
          </p:cNvPr>
          <p:cNvSpPr txBox="1"/>
          <p:nvPr/>
        </p:nvSpPr>
        <p:spPr>
          <a:xfrm>
            <a:off x="578073" y="5456110"/>
            <a:ext cx="61231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Observation: Requiring function order in a file is a pain….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must be defined in the same source files 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accent6"/>
                </a:solidFill>
              </a:rPr>
              <a:t>sum() appear before it is used by main() </a:t>
            </a:r>
          </a:p>
          <a:p>
            <a:r>
              <a:rPr lang="en-US" dirty="0">
                <a:solidFill>
                  <a:srgbClr val="FF0000"/>
                </a:solidFill>
              </a:rPr>
              <a:t>Question: How do we remove this limitation?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1A23E-BC13-9E93-4702-DF1FBCC6BF89}"/>
              </a:ext>
            </a:extLst>
          </p:cNvPr>
          <p:cNvGrpSpPr/>
          <p:nvPr/>
        </p:nvGrpSpPr>
        <p:grpSpPr>
          <a:xfrm>
            <a:off x="9002650" y="1362670"/>
            <a:ext cx="2999019" cy="923330"/>
            <a:chOff x="3212004" y="108661"/>
            <a:chExt cx="2999019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0FD4C-01D9-5D33-5C16-DF69B483C52E}"/>
                </a:ext>
              </a:extLst>
            </p:cNvPr>
            <p:cNvSpPr txBox="1"/>
            <p:nvPr/>
          </p:nvSpPr>
          <p:spPr>
            <a:xfrm>
              <a:off x="3800835" y="108661"/>
              <a:ext cx="241018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, sum</a:t>
              </a:r>
              <a:r>
                <a:rPr lang="en-US" dirty="0">
                  <a:solidFill>
                    <a:srgbClr val="0070C0"/>
                  </a:solidFill>
                </a:rPr>
                <a:t>,  are both </a:t>
              </a:r>
              <a:r>
                <a:rPr lang="en-US" dirty="0">
                  <a:solidFill>
                    <a:srgbClr val="2C895B"/>
                  </a:solidFill>
                </a:rPr>
                <a:t>defined</a:t>
              </a:r>
              <a:r>
                <a:rPr lang="en-US" dirty="0">
                  <a:solidFill>
                    <a:srgbClr val="0070C0"/>
                  </a:solidFill>
                </a:rPr>
                <a:t> and </a:t>
              </a:r>
              <a:r>
                <a:rPr lang="en-US" dirty="0">
                  <a:solidFill>
                    <a:srgbClr val="FF0000"/>
                  </a:solidFill>
                </a:rPr>
                <a:t>declared</a:t>
              </a:r>
              <a:r>
                <a:rPr lang="en-US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52365E-C3FD-148B-B7BD-2A814FAE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2004" y="717967"/>
              <a:ext cx="588831" cy="298146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862827"/>
            <a:ext cx="11377171" cy="17258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0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Range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(or the extent) of instructions </a:t>
            </a:r>
            <a:r>
              <a:rPr lang="en-US" sz="2000" dirty="0">
                <a:cs typeface="Cambria"/>
              </a:rPr>
              <a:t>over which a 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name/identifier </a:t>
            </a:r>
            <a:r>
              <a:rPr lang="en-US" sz="2000" b="1" dirty="0">
                <a:solidFill>
                  <a:schemeClr val="accent1"/>
                </a:solidFill>
                <a:cs typeface="Cambria"/>
              </a:rPr>
              <a:t>is allowed be referenced</a:t>
            </a:r>
            <a:r>
              <a:rPr lang="en-US" sz="2000" dirty="0">
                <a:solidFill>
                  <a:schemeClr val="accent1"/>
                </a:solidFill>
                <a:cs typeface="Cambria"/>
              </a:rPr>
              <a:t> </a:t>
            </a:r>
            <a:r>
              <a:rPr lang="en-US" sz="2000" dirty="0">
                <a:cs typeface="Cambria"/>
              </a:rPr>
              <a:t>by C instructions/statements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single source file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(</a:t>
            </a:r>
            <a:r>
              <a:rPr lang="en-US" sz="2000" b="1" dirty="0">
                <a:solidFill>
                  <a:srgbClr val="7030A0"/>
                </a:solidFill>
                <a:cs typeface="Cambria"/>
              </a:rPr>
              <a:t>translation unit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Range is within 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an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enclosing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</a:t>
            </a:r>
            <a:r>
              <a:rPr lang="en-US" sz="2000" b="1" dirty="0">
                <a:solidFill>
                  <a:schemeClr val="accent5"/>
                </a:solidFill>
                <a:cs typeface="Cambria"/>
              </a:rPr>
              <a:t>block</a:t>
            </a:r>
            <a:r>
              <a:rPr lang="en-US" sz="2000" dirty="0">
                <a:solidFill>
                  <a:schemeClr val="accent5"/>
                </a:solidFill>
                <a:cs typeface="Cambria"/>
              </a:rPr>
              <a:t> (for variables only)</a:t>
            </a:r>
            <a:endParaRPr lang="en-US" sz="2000" dirty="0"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C and Scope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238259" y="2798863"/>
            <a:ext cx="11526591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global; 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variable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		//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			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(block)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		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          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body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61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313" y="127111"/>
            <a:ext cx="10515600" cy="715294"/>
          </a:xfrm>
        </p:spPr>
        <p:txBody>
          <a:bodyPr/>
          <a:lstStyle/>
          <a:p>
            <a:r>
              <a:rPr lang="en-US" dirty="0"/>
              <a:t>Nested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different variables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</a:t>
            </a:r>
            <a:r>
              <a:rPr lang="en-US" b="0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remember </a:t>
            </a:r>
            <a:r>
              <a:rPr lang="en-US" b="1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definitions</a:t>
            </a:r>
            <a:r>
              <a:rPr lang="en-US" b="0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u="none" strike="noStrike" dirty="0">
                <a:solidFill>
                  <a:srgbClr val="2C895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also declarations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</a:t>
            </a:r>
            <a:r>
              <a:rPr lang="en-US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hides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declaration </a:t>
            </a:r>
            <a:r>
              <a:rPr lang="en-US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that appears </a:t>
            </a:r>
            <a:r>
              <a:rPr lang="en-US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an outer scope</a:t>
            </a:r>
            <a:endParaRPr lang="en-US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</a:t>
            </a:r>
            <a:r>
              <a:rPr lang="en-US" b="1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 parameter</a:t>
            </a:r>
            <a:r>
              <a:rPr lang="en-US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               // </a:t>
            </a:r>
            <a:r>
              <a:rPr lang="en-US" b="1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1324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36942-385E-3F46-E33A-186C0CE9C44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7868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Since the middle of the 20</a:t>
            </a:r>
            <a:r>
              <a:rPr lang="en-US" sz="2000" baseline="30000" dirty="0"/>
              <a:t>th</a:t>
            </a:r>
            <a:r>
              <a:rPr lang="en-US" sz="2000" dirty="0"/>
              <a:t> century, many </a:t>
            </a:r>
            <a:r>
              <a:rPr lang="en-US" sz="2000" dirty="0">
                <a:solidFill>
                  <a:srgbClr val="2C895B"/>
                </a:solidFill>
              </a:rPr>
              <a:t>architectural approaches </a:t>
            </a:r>
            <a:r>
              <a:rPr lang="en-US" sz="2000" dirty="0"/>
              <a:t>to the </a:t>
            </a:r>
            <a:r>
              <a:rPr lang="en-US" sz="2000" b="1" dirty="0"/>
              <a:t>general-purpose computer</a:t>
            </a:r>
            <a:r>
              <a:rPr lang="en-US" sz="2000" dirty="0"/>
              <a:t> have been tried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architecture</a:t>
            </a:r>
            <a:r>
              <a:rPr lang="en-US" sz="2000" dirty="0"/>
              <a:t> which </a:t>
            </a:r>
            <a:r>
              <a:rPr lang="en-US" sz="2000" b="1" dirty="0"/>
              <a:t>nearly all modern computers </a:t>
            </a:r>
            <a:r>
              <a:rPr lang="en-US" sz="2000" dirty="0"/>
              <a:t>are based was proposed by John Von Neuman in the late 1940's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major components </a:t>
            </a:r>
            <a:r>
              <a:rPr lang="en-US" sz="2000" dirty="0"/>
              <a:t>are: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Central Processing Unit (CPU): </a:t>
            </a:r>
            <a:r>
              <a:rPr lang="en-US" sz="2000" dirty="0"/>
              <a:t>a device which </a:t>
            </a:r>
            <a:r>
              <a:rPr lang="en-US" sz="2000" dirty="0">
                <a:solidFill>
                  <a:srgbClr val="2C895B"/>
                </a:solidFill>
              </a:rPr>
              <a:t>fetches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2C895B"/>
                </a:solidFill>
              </a:rPr>
              <a:t>interprets (decodes)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2C895B"/>
                </a:solidFill>
              </a:rPr>
              <a:t>executes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specified set of operations </a:t>
            </a:r>
            <a:r>
              <a:rPr lang="en-US" sz="2000" dirty="0"/>
              <a:t>called </a:t>
            </a:r>
            <a:r>
              <a:rPr lang="en-US" sz="2000" dirty="0">
                <a:solidFill>
                  <a:schemeClr val="accent1"/>
                </a:solidFill>
              </a:rPr>
              <a:t>instructions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Memory: Storage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2C895B"/>
                </a:solidFill>
              </a:rPr>
              <a:t>N words </a:t>
            </a:r>
            <a:r>
              <a:rPr lang="en-US" sz="2000" dirty="0"/>
              <a:t>of </a:t>
            </a:r>
            <a:r>
              <a:rPr lang="en-US" sz="2000" dirty="0">
                <a:solidFill>
                  <a:srgbClr val="F3753F"/>
                </a:solidFill>
              </a:rPr>
              <a:t>W bits</a:t>
            </a:r>
            <a:r>
              <a:rPr lang="en-US" sz="2000" dirty="0"/>
              <a:t>, where </a:t>
            </a:r>
            <a:r>
              <a:rPr lang="en-US" sz="2000" dirty="0">
                <a:solidFill>
                  <a:srgbClr val="F3753F"/>
                </a:solidFill>
              </a:rPr>
              <a:t>W</a:t>
            </a:r>
            <a:r>
              <a:rPr lang="en-US" sz="2000" dirty="0"/>
              <a:t> is a fixed architectural parameter, and </a:t>
            </a:r>
            <a:r>
              <a:rPr lang="en-US" sz="2000" dirty="0">
                <a:solidFill>
                  <a:srgbClr val="2C895B"/>
                </a:solidFill>
              </a:rPr>
              <a:t>N</a:t>
            </a:r>
            <a:r>
              <a:rPr lang="en-US" sz="2000" dirty="0"/>
              <a:t> can can be expanded to meet </a:t>
            </a:r>
            <a:r>
              <a:rPr lang="en-US" sz="2000" b="1" dirty="0">
                <a:solidFill>
                  <a:schemeClr val="accent1"/>
                </a:solidFill>
              </a:rPr>
              <a:t>workload</a:t>
            </a:r>
            <a:r>
              <a:rPr lang="en-US" sz="2000" dirty="0"/>
              <a:t> (the programs running on the CPU) and </a:t>
            </a:r>
            <a:r>
              <a:rPr lang="en-US" sz="2000" b="1" dirty="0">
                <a:solidFill>
                  <a:schemeClr val="accent1"/>
                </a:solidFill>
              </a:rPr>
              <a:t>cost requirements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I/O: </a:t>
            </a:r>
            <a:r>
              <a:rPr lang="en-US" sz="2000" dirty="0">
                <a:solidFill>
                  <a:srgbClr val="2C895B"/>
                </a:solidFill>
              </a:rPr>
              <a:t>Devices for communication with the outside world </a:t>
            </a:r>
            <a:r>
              <a:rPr lang="en-US" sz="2000" dirty="0"/>
              <a:t>(including external  persistent storage)</a:t>
            </a:r>
          </a:p>
          <a:p>
            <a:pPr lvl="1"/>
            <a:r>
              <a:rPr lang="en-US" sz="1800" dirty="0"/>
              <a:t>External connections (from CPU to memory and I/O) typically use industry </a:t>
            </a:r>
            <a:r>
              <a:rPr lang="en-US" sz="1800" b="1" dirty="0">
                <a:solidFill>
                  <a:schemeClr val="accent1"/>
                </a:solidFill>
              </a:rPr>
              <a:t>"standards"  </a:t>
            </a:r>
          </a:p>
          <a:p>
            <a:pPr lvl="1"/>
            <a:r>
              <a:rPr lang="en-US" sz="1800" b="1" dirty="0"/>
              <a:t>Standards</a:t>
            </a:r>
            <a:r>
              <a:rPr lang="en-US" sz="1800" dirty="0"/>
              <a:t> enable technologies from </a:t>
            </a:r>
            <a:r>
              <a:rPr lang="en-US" sz="1800" b="1" dirty="0"/>
              <a:t>different companies to interoperate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076F41-51F1-8F8B-CFEA-D77A744E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</p:spPr>
        <p:txBody>
          <a:bodyPr/>
          <a:lstStyle/>
          <a:p>
            <a:r>
              <a:rPr lang="en-US" dirty="0"/>
              <a:t>A General-Purpose Computer – </a:t>
            </a:r>
            <a:r>
              <a:rPr lang="en-US" dirty="0">
                <a:solidFill>
                  <a:srgbClr val="2C895B"/>
                </a:solidFill>
              </a:rPr>
              <a:t>Von Neuman Architecture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5D060BF-6225-1C11-24CE-B1016989E4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B338F-314C-942E-8141-A1B4B72A42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18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0045" y="805068"/>
            <a:ext cx="11331909" cy="5314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1800" dirty="0"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1800" b="1" dirty="0">
                <a:solidFill>
                  <a:srgbClr val="2C895B"/>
                </a:solidFill>
                <a:cs typeface="Cambria"/>
              </a:rPr>
              <a:t>prior to program start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1800" dirty="0"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1800" b="1" dirty="0">
                <a:solidFill>
                  <a:srgbClr val="FF0000"/>
                </a:solidFill>
                <a:cs typeface="Cambria"/>
              </a:rPr>
              <a:t>and is not implicitly initialized (value = unspecified) 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by </a:t>
            </a:r>
            <a:r>
              <a:rPr lang="en-US" sz="1800" b="1" dirty="0">
                <a:solidFill>
                  <a:srgbClr val="2C895B"/>
                </a:solidFill>
                <a:cs typeface="Cambria"/>
              </a:rPr>
              <a:t>executing code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when entering scope a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nd </a:t>
            </a:r>
            <a:r>
              <a:rPr lang="en-US" sz="1800" b="1" dirty="0">
                <a:solidFill>
                  <a:schemeClr val="accent1"/>
                </a:solidFill>
                <a:cs typeface="Cambria"/>
              </a:rPr>
              <a:t>made available for reuse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by </a:t>
            </a:r>
            <a:r>
              <a:rPr lang="en-US" sz="1800" b="1" dirty="0">
                <a:solidFill>
                  <a:schemeClr val="accent1"/>
                </a:solidFill>
                <a:cs typeface="Cambria"/>
              </a:rPr>
              <a:t>executing code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when </a:t>
            </a:r>
            <a:r>
              <a:rPr lang="en-US" sz="1800" dirty="0">
                <a:solidFill>
                  <a:srgbClr val="7030A0"/>
                </a:solidFill>
                <a:cs typeface="Cambria"/>
              </a:rPr>
              <a:t>exiting scope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cs typeface="Cambria"/>
              </a:rPr>
              <a:t>It is </a:t>
            </a:r>
            <a:r>
              <a:rPr lang="en-US" sz="1800" b="1" dirty="0">
                <a:solidFill>
                  <a:srgbClr val="FF0000"/>
                </a:solidFill>
                <a:cs typeface="Cambria"/>
              </a:rPr>
              <a:t>not correct to say that automatic storage has been deallocated on exit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(it </a:t>
            </a:r>
            <a:r>
              <a:rPr lang="en-US" sz="1800" b="1" i="1" dirty="0">
                <a:solidFill>
                  <a:schemeClr val="accent1"/>
                </a:solidFill>
                <a:cs typeface="Cambria"/>
              </a:rPr>
              <a:t>might be)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 but more often is </a:t>
            </a:r>
            <a:r>
              <a:rPr lang="en-US" sz="1800" i="1" dirty="0">
                <a:solidFill>
                  <a:schemeClr val="accent1"/>
                </a:solidFill>
                <a:cs typeface="Cambria"/>
              </a:rPr>
              <a:t>still part of your program </a:t>
            </a:r>
            <a:r>
              <a:rPr lang="en-US" sz="1800" b="1" dirty="0">
                <a:solidFill>
                  <a:schemeClr val="accent1"/>
                </a:solidFill>
                <a:cs typeface="Cambria"/>
              </a:rPr>
              <a:t>and may be referenced from the viewpoint of the OS without causing a runtime fault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if you have an address (pointers later in course)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  <a:cs typeface="Cambria"/>
              </a:rPr>
              <a:t>Contents of storage after exiting scope is not changed </a:t>
            </a:r>
            <a:r>
              <a:rPr lang="en-US" sz="1800" dirty="0">
                <a:solidFill>
                  <a:schemeClr val="accent1"/>
                </a:solidFill>
                <a:cs typeface="Cambria"/>
              </a:rPr>
              <a:t>(why would C act this way?)</a:t>
            </a: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lvl="3">
              <a:lnSpc>
                <a:spcPct val="100000"/>
              </a:lnSpc>
            </a:pP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18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from point of allocation until freed or program termination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18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18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18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8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18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1800" dirty="0">
                <a:cs typeface="Cambria"/>
              </a:rPr>
              <a:t>valid </a:t>
            </a:r>
            <a:r>
              <a:rPr lang="en-US" sz="18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18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Variable Storage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3390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</p:spPr>
        <p:txBody>
          <a:bodyPr/>
          <a:lstStyle/>
          <a:p>
            <a:r>
              <a:rPr lang="en-US" dirty="0"/>
              <a:t>Creating Public Interface files (header 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4941" y="3876260"/>
            <a:ext cx="6123990" cy="2685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any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public preprocessor macros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function prototypes </a:t>
            </a:r>
            <a:r>
              <a:rPr lang="en-US" sz="1800" dirty="0">
                <a:solidFill>
                  <a:srgbClr val="0070C0"/>
                </a:solidFill>
              </a:rPr>
              <a:t>for the functions </a:t>
            </a:r>
            <a:r>
              <a:rPr lang="en-US" sz="1800" dirty="0"/>
              <a:t>defined in the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2C895B"/>
                </a:solidFill>
              </a:rPr>
              <a:t>that you want visible (exported) </a:t>
            </a:r>
            <a:r>
              <a:rPr lang="en-US" sz="1800" dirty="0"/>
              <a:t>for use (called) by </a:t>
            </a:r>
            <a:r>
              <a:rPr lang="en-US" sz="1800" dirty="0">
                <a:solidFill>
                  <a:srgbClr val="7030A0"/>
                </a:solidFill>
              </a:rPr>
              <a:t>functions defined in </a:t>
            </a:r>
            <a:r>
              <a:rPr lang="en-US" sz="1800" b="1" dirty="0">
                <a:solidFill>
                  <a:srgbClr val="7030A0"/>
                </a:solidFill>
              </a:rPr>
              <a:t>other source files</a:t>
            </a:r>
          </a:p>
          <a:p>
            <a:pPr lvl="1"/>
            <a:r>
              <a:rPr lang="en-US" sz="1800" i="1" dirty="0">
                <a:solidFill>
                  <a:schemeClr val="accent3"/>
                </a:solidFill>
              </a:rPr>
              <a:t>global variable declarations (external linkage)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Do not put any </a:t>
            </a:r>
            <a:r>
              <a:rPr lang="en-US" sz="1800" i="1" u="sng" dirty="0">
                <a:solidFill>
                  <a:srgbClr val="FF0000"/>
                </a:solidFill>
              </a:rPr>
              <a:t>definition statements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in a header 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the definitions of functions etc.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exported information 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how to use functions etc. in </a:t>
              </a:r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file.h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7368D2-E118-2697-178F-446C26F0961D}"/>
              </a:ext>
            </a:extLst>
          </p:cNvPr>
          <p:cNvSpPr txBox="1">
            <a:spLocks/>
          </p:cNvSpPr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To enable a </a:t>
            </a:r>
            <a:r>
              <a:rPr lang="en-US" sz="1800" b="1" dirty="0"/>
              <a:t>source file </a:t>
            </a:r>
            <a:r>
              <a:rPr lang="en-US" sz="1800" dirty="0"/>
              <a:t>to </a:t>
            </a:r>
            <a:r>
              <a:rPr lang="en-US" sz="1800" b="1" dirty="0">
                <a:solidFill>
                  <a:schemeClr val="accent1"/>
                </a:solidFill>
              </a:rPr>
              <a:t>use any of the </a:t>
            </a:r>
            <a:r>
              <a:rPr lang="en-US" sz="1800" b="1" dirty="0"/>
              <a:t>functions, global variables</a:t>
            </a:r>
            <a:r>
              <a:rPr lang="en-US" sz="1800" dirty="0"/>
              <a:t>, and </a:t>
            </a:r>
            <a:r>
              <a:rPr lang="en-US" sz="1800" b="1" dirty="0"/>
              <a:t>MACROS</a:t>
            </a:r>
            <a:r>
              <a:rPr lang="en-US" sz="1800" dirty="0"/>
              <a:t> defined in another file (separate translation unit) </a:t>
            </a:r>
          </a:p>
          <a:p>
            <a:pPr lvl="1"/>
            <a:r>
              <a:rPr lang="en-US" sz="1800" dirty="0"/>
              <a:t>You must create a file that exports all permitted accesses so the compiler can generate the correct code</a:t>
            </a:r>
          </a:p>
          <a:p>
            <a:r>
              <a:rPr lang="en-US" sz="1800" b="1" dirty="0"/>
              <a:t>Convention: </a:t>
            </a:r>
            <a:r>
              <a:rPr lang="en-US" sz="1800" dirty="0"/>
              <a:t>For each source file,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, the </a:t>
            </a:r>
            <a:r>
              <a:rPr lang="en-US" sz="1800" b="1" dirty="0">
                <a:solidFill>
                  <a:srgbClr val="F3753F"/>
                </a:solidFill>
              </a:rPr>
              <a:t>public interface file </a:t>
            </a:r>
            <a:r>
              <a:rPr lang="en-US" sz="1800" dirty="0"/>
              <a:t>is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accent6"/>
                </a:solidFill>
                <a:cs typeface="Consolas" panose="020B0609020204030204" pitchFamily="49" charset="0"/>
              </a:rPr>
              <a:t>If a file has no external interfaces, then it does not need a .h file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D4B674-661C-619C-F0AD-C1B6928C1E76}"/>
              </a:ext>
            </a:extLst>
          </p:cNvPr>
          <p:cNvSpPr txBox="1">
            <a:spLocks/>
          </p:cNvSpPr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contains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 function and global variable definitions (internal and external linkage)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preprocessor macros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Any private (internal linkage) function prototypes 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10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214" y="941583"/>
            <a:ext cx="8358472" cy="55613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rgbClr val="2C895B"/>
                </a:solidFill>
              </a:rPr>
              <a:t>Read/write </a:t>
            </a:r>
            <a:r>
              <a:rPr lang="en-US" altLang="en-US" sz="1800" dirty="0">
                <a:solidFill>
                  <a:schemeClr val="tx2"/>
                </a:solidFill>
              </a:rPr>
              <a:t>functions in the standard I/O library </a:t>
            </a:r>
            <a:r>
              <a:rPr lang="en-US" altLang="en-US" sz="1800" i="1" dirty="0">
                <a:solidFill>
                  <a:srgbClr val="0070C0"/>
                </a:solidFill>
              </a:rPr>
              <a:t>advances</a:t>
            </a:r>
            <a:r>
              <a:rPr lang="en-US" altLang="en-US" sz="1800" dirty="0">
                <a:solidFill>
                  <a:srgbClr val="0070C0"/>
                </a:solidFill>
              </a:rPr>
              <a:t> </a:t>
            </a:r>
            <a:r>
              <a:rPr lang="en-US" altLang="en-US" sz="1800" dirty="0"/>
              <a:t>the </a:t>
            </a:r>
            <a:r>
              <a:rPr lang="en-US" altLang="en-US" sz="18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1800" dirty="0">
                <a:solidFill>
                  <a:srgbClr val="2C895B"/>
                </a:solidFill>
              </a:rPr>
              <a:t>from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top of a file </a:t>
            </a:r>
            <a:r>
              <a:rPr lang="en-US" altLang="en-US" sz="1800" dirty="0"/>
              <a:t>(before the 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byte if any) </a:t>
            </a:r>
            <a:r>
              <a:rPr lang="en-US" altLang="en-US" sz="1800" dirty="0">
                <a:solidFill>
                  <a:srgbClr val="2C895B"/>
                </a:solidFill>
              </a:rPr>
              <a:t>towards</a:t>
            </a:r>
            <a:r>
              <a:rPr lang="en-US" altLang="en-US" sz="1800" dirty="0"/>
              <a:t> the </a:t>
            </a:r>
            <a:r>
              <a:rPr lang="en-US" altLang="en-US" sz="1800" b="1" i="1" dirty="0">
                <a:solidFill>
                  <a:schemeClr val="accent1"/>
                </a:solidFill>
              </a:rPr>
              <a:t>end of the file </a:t>
            </a:r>
            <a:r>
              <a:rPr lang="en-US" altLang="en-US" sz="1800" b="1" dirty="0">
                <a:solidFill>
                  <a:schemeClr val="accent6"/>
                </a:solidFill>
              </a:rPr>
              <a:t>after each call </a:t>
            </a:r>
            <a:r>
              <a:rPr lang="en-US" altLang="en-US" sz="1800" dirty="0">
                <a:solidFill>
                  <a:schemeClr val="accent6"/>
                </a:solidFill>
              </a:rPr>
              <a:t>to a read/write function</a:t>
            </a:r>
          </a:p>
          <a:p>
            <a:pPr lvl="1"/>
            <a:r>
              <a:rPr lang="en-US" altLang="en-US" sz="1800" b="1" dirty="0">
                <a:solidFill>
                  <a:schemeClr val="accent6"/>
                </a:solidFill>
              </a:rPr>
              <a:t>Side effect of call: </a:t>
            </a:r>
            <a:r>
              <a:rPr lang="en-US" altLang="en-US" sz="1800" dirty="0">
                <a:solidFill>
                  <a:schemeClr val="accent6"/>
                </a:solidFill>
              </a:rPr>
              <a:t>file position pointer moves towards the </a:t>
            </a:r>
            <a:r>
              <a:rPr lang="en-US" altLang="en-US" sz="1800" b="1" dirty="0">
                <a:solidFill>
                  <a:schemeClr val="accent6"/>
                </a:solidFill>
              </a:rPr>
              <a:t>end of file</a:t>
            </a:r>
            <a:r>
              <a:rPr lang="en-US" altLang="en-US" sz="1800" dirty="0">
                <a:solidFill>
                  <a:schemeClr val="accent6"/>
                </a:solidFill>
              </a:rPr>
              <a:t> by number of bytes read/written</a:t>
            </a:r>
          </a:p>
          <a:p>
            <a:pPr>
              <a:lnSpc>
                <a:spcPct val="100000"/>
              </a:lnSpc>
            </a:pPr>
            <a:r>
              <a:rPr lang="en-US" altLang="en-US" sz="1800" b="1" dirty="0">
                <a:solidFill>
                  <a:schemeClr val="accent6"/>
                </a:solidFill>
              </a:rPr>
              <a:t>standard I/O File position pointer </a:t>
            </a:r>
            <a:r>
              <a:rPr lang="en-US" altLang="en-US" sz="1800" dirty="0">
                <a:solidFill>
                  <a:schemeClr val="accent6"/>
                </a:solidFill>
              </a:rPr>
              <a:t>indicates where in the file (byte distance from the top of the file) the next read/write I/O will occur</a:t>
            </a:r>
          </a:p>
          <a:p>
            <a:r>
              <a:rPr lang="en-US" altLang="en-US" sz="1800" dirty="0">
                <a:solidFill>
                  <a:schemeClr val="accent6"/>
                </a:solidFill>
              </a:rPr>
              <a:t>Performing a sequence of read/write operations (without using any other </a:t>
            </a:r>
            <a:r>
              <a:rPr lang="en-US" altLang="en-US" sz="1800" dirty="0" err="1">
                <a:solidFill>
                  <a:schemeClr val="accent6"/>
                </a:solidFill>
              </a:rPr>
              <a:t>stdio</a:t>
            </a:r>
            <a:r>
              <a:rPr lang="en-US" altLang="en-US" sz="1800" dirty="0">
                <a:solidFill>
                  <a:schemeClr val="accent6"/>
                </a:solidFill>
              </a:rPr>
              <a:t> functions to move the file pointer between the read/write calls) performs what is called  </a:t>
            </a:r>
            <a:r>
              <a:rPr lang="en-US" altLang="en-US" sz="1800" b="1" dirty="0">
                <a:solidFill>
                  <a:schemeClr val="accent1"/>
                </a:solidFill>
              </a:rPr>
              <a:t>S</a:t>
            </a:r>
            <a:r>
              <a:rPr lang="en-US" altLang="en-US" sz="1800" b="1" dirty="0">
                <a:solidFill>
                  <a:srgbClr val="0070C0"/>
                </a:solidFill>
              </a:rPr>
              <a:t>equential I/O </a:t>
            </a:r>
            <a:r>
              <a:rPr lang="en-US" altLang="en-US" sz="1800" dirty="0">
                <a:solidFill>
                  <a:schemeClr val="tx2"/>
                </a:solidFill>
              </a:rPr>
              <a:t>(sequential read &amp; sequential write)</a:t>
            </a:r>
          </a:p>
          <a:p>
            <a:pPr>
              <a:lnSpc>
                <a:spcPct val="100000"/>
              </a:lnSpc>
            </a:pP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EOF condition state may be set after a </a:t>
            </a:r>
            <a:r>
              <a:rPr lang="en-US" altLang="en-US" sz="1800" b="1" dirty="0">
                <a:solidFill>
                  <a:schemeClr val="tx1">
                    <a:lumMod val="50000"/>
                  </a:schemeClr>
                </a:solidFill>
              </a:rPr>
              <a:t>read operation</a:t>
            </a:r>
            <a:endParaRPr lang="en-US" altLang="en-US" sz="1800" b="1" dirty="0"/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18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1800" b="1" dirty="0">
                <a:solidFill>
                  <a:srgbClr val="0070C0"/>
                </a:solidFill>
              </a:rPr>
              <a:t>function return value </a:t>
            </a:r>
            <a:r>
              <a:rPr lang="en-US" altLang="en-US" sz="1800" dirty="0">
                <a:solidFill>
                  <a:srgbClr val="0070C0"/>
                </a:solidFill>
              </a:rPr>
              <a:t>of EOF </a:t>
            </a:r>
          </a:p>
          <a:p>
            <a:pPr lvl="1"/>
            <a:r>
              <a:rPr lang="en-US" altLang="en-US" sz="18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1800" dirty="0"/>
              <a:t>no more data is available to be read</a:t>
            </a:r>
          </a:p>
          <a:p>
            <a:pPr lvl="1"/>
            <a:r>
              <a:rPr lang="en-US" altLang="en-US" sz="1800" dirty="0">
                <a:solidFill>
                  <a:srgbClr val="FF0000"/>
                </a:solidFill>
              </a:rPr>
              <a:t>EOF is </a:t>
            </a:r>
            <a:r>
              <a:rPr lang="en-US" altLang="en-US" sz="1800" b="1" dirty="0">
                <a:solidFill>
                  <a:srgbClr val="FF0000"/>
                </a:solidFill>
              </a:rPr>
              <a:t>NOT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1800" dirty="0">
                <a:solidFill>
                  <a:srgbClr val="0070C0"/>
                </a:solidFill>
              </a:rPr>
              <a:t>, but a condition state on the stream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EOF </a:t>
            </a:r>
            <a:r>
              <a:rPr lang="en-US" altLang="en-US" sz="1800" dirty="0">
                <a:solidFill>
                  <a:schemeClr val="accent6"/>
                </a:solidFill>
              </a:rPr>
              <a:t>is usually a </a:t>
            </a:r>
            <a:r>
              <a:rPr lang="en-US" altLang="en-US" sz="1800" dirty="0">
                <a:solidFill>
                  <a:srgbClr val="0070C0"/>
                </a:solidFill>
              </a:rPr>
              <a:t>#define EOF -1 macro </a:t>
            </a:r>
            <a:r>
              <a:rPr lang="en-US" altLang="en-US" sz="1800" dirty="0">
                <a:solidFill>
                  <a:schemeClr val="accent6"/>
                </a:solidFill>
              </a:rPr>
              <a:t>located in the file </a:t>
            </a:r>
            <a:r>
              <a:rPr lang="en-US" altLang="en-US" sz="1800" dirty="0" err="1">
                <a:solidFill>
                  <a:schemeClr val="accent6"/>
                </a:solidFill>
              </a:rPr>
              <a:t>stdio.h</a:t>
            </a:r>
            <a:r>
              <a:rPr lang="en-US" altLang="en-US" sz="1800" dirty="0">
                <a:solidFill>
                  <a:schemeClr val="accent6"/>
                </a:solidFill>
              </a:rPr>
              <a:t> (later in course)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4" y="51084"/>
            <a:ext cx="11135062" cy="856232"/>
          </a:xfrm>
        </p:spPr>
        <p:txBody>
          <a:bodyPr/>
          <a:lstStyle/>
          <a:p>
            <a:r>
              <a:rPr lang="en-US" sz="2800" dirty="0"/>
              <a:t>C standard I/O Library (</a:t>
            </a:r>
            <a:r>
              <a:rPr lang="en-US" sz="2800" dirty="0" err="1"/>
              <a:t>stdio</a:t>
            </a:r>
            <a:r>
              <a:rPr lang="en-US" sz="2800" dirty="0"/>
              <a:t>) File I/O</a:t>
            </a:r>
            <a:br>
              <a:rPr lang="en-US" sz="2800" dirty="0"/>
            </a:br>
            <a:r>
              <a:rPr lang="en-US" sz="2800" dirty="0"/>
              <a:t>File Position Pointer and EOF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which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/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</p:spPr>
        <p:txBody>
          <a:bodyPr/>
          <a:lstStyle/>
          <a:p>
            <a:r>
              <a:rPr lang="en-US" dirty="0"/>
              <a:t>Character I/O (Also the Primary loop in PA3)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9085" y="81276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// copy stdin to </a:t>
            </a:r>
            <a:r>
              <a:rPr lang="en-US" altLang="en-US" sz="1800" b="1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r>
              <a:rPr lang="en-US" altLang="en-US" sz="1800" b="1" i="1" dirty="0">
                <a:solidFill>
                  <a:srgbClr val="2C895B"/>
                </a:solidFill>
                <a:latin typeface="Courier New" panose="02070309020205020404" pitchFamily="49" charset="0"/>
              </a:rPr>
              <a:t> one char at a time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82010" y="820100"/>
            <a:ext cx="2373034" cy="2605682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18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8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8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1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%./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a &gt; 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10674" y="410325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2EA9FB-AE34-41A4-749A-3A58460B3270}"/>
              </a:ext>
            </a:extLst>
          </p:cNvPr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05280E-519E-B516-1C29-81539A3B2491}"/>
                </a:ext>
              </a:extLst>
            </p:cNvPr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Copies file a to file b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ED2295B9-CFA6-3092-80DA-A208927EA193}"/>
                </a:ext>
              </a:extLst>
            </p:cNvPr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662D4D-4944-DB5D-C20D-69892B818949}"/>
              </a:ext>
            </a:extLst>
          </p:cNvPr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use int variable with </a:t>
            </a:r>
            <a:r>
              <a:rPr lang="en-US" dirty="0" err="1">
                <a:solidFill>
                  <a:srgbClr val="FF0000"/>
                </a:solidFill>
              </a:rPr>
              <a:t>getchar</a:t>
            </a:r>
            <a:r>
              <a:rPr lang="en-US" dirty="0">
                <a:solidFill>
                  <a:srgbClr val="FF0000"/>
                </a:solidFill>
              </a:rPr>
              <a:t>() and </a:t>
            </a:r>
            <a:r>
              <a:rPr lang="en-US" dirty="0" err="1">
                <a:solidFill>
                  <a:srgbClr val="FF0000"/>
                </a:solidFill>
              </a:rPr>
              <a:t>putchar</a:t>
            </a:r>
            <a:r>
              <a:rPr lang="en-US" dirty="0">
                <a:solidFill>
                  <a:srgbClr val="FF0000"/>
                </a:solidFill>
              </a:rPr>
              <a:t>()!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2445" y="2226717"/>
            <a:ext cx="9347521" cy="45431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public interface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stdout</a:t>
            </a:r>
            <a:r>
              <a:rPr lang="en-US" sz="2000" dirty="0">
                <a:solidFill>
                  <a:srgbClr val="7030A0"/>
                </a:solidFill>
              </a:rPr>
              <a:t>, stderr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Format</a:t>
            </a:r>
            <a:r>
              <a:rPr lang="en-US" sz="2000" b="1" dirty="0">
                <a:solidFill>
                  <a:schemeClr val="accent3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000" dirty="0">
                <a:solidFill>
                  <a:srgbClr val="0070C0"/>
                </a:solidFill>
              </a:rPr>
              <a:t>output specifications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0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000" dirty="0"/>
              <a:t>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lvl="2"/>
            <a:endParaRPr lang="en-US" sz="16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0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Type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%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more information on </a:t>
            </a:r>
            <a:r>
              <a:rPr lang="en-US" sz="24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/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8" y="-20802"/>
            <a:ext cx="10515600" cy="642403"/>
          </a:xfrm>
          <a:ln>
            <a:noFill/>
          </a:ln>
        </p:spPr>
        <p:txBody>
          <a:bodyPr/>
          <a:lstStyle/>
          <a:p>
            <a:r>
              <a:rPr lang="en-US" dirty="0"/>
              <a:t>Von Neuman Architecture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805C922A-3C38-FAE2-68AC-9E79C99A13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012" y="875488"/>
            <a:ext cx="5317193" cy="5612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Distinguishing feature</a:t>
            </a:r>
            <a:r>
              <a:rPr lang="en-US" sz="1800" dirty="0">
                <a:solidFill>
                  <a:schemeClr val="accent1"/>
                </a:solidFill>
              </a:rPr>
              <a:t>: </a:t>
            </a:r>
            <a:r>
              <a:rPr lang="en-US" sz="1800" dirty="0">
                <a:solidFill>
                  <a:srgbClr val="2C895B"/>
                </a:solidFill>
              </a:rPr>
              <a:t>Memory contains </a:t>
            </a:r>
            <a:r>
              <a:rPr lang="en-US" sz="1800" b="1" dirty="0"/>
              <a:t>both</a:t>
            </a:r>
            <a:r>
              <a:rPr lang="en-US" sz="1800" dirty="0"/>
              <a:t> program CPU </a:t>
            </a:r>
            <a:r>
              <a:rPr lang="en-US" sz="1800" dirty="0">
                <a:solidFill>
                  <a:srgbClr val="2C895B"/>
                </a:solidFill>
              </a:rPr>
              <a:t>instructions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2C895B"/>
                </a:solidFill>
              </a:rPr>
              <a:t>data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CPU Instructions</a:t>
            </a:r>
            <a:r>
              <a:rPr lang="en-US" sz="1800" b="1" dirty="0"/>
              <a:t> </a:t>
            </a:r>
            <a:r>
              <a:rPr lang="en-US" sz="1800" dirty="0"/>
              <a:t>are </a:t>
            </a:r>
            <a:r>
              <a:rPr lang="en-US" sz="1800" dirty="0">
                <a:solidFill>
                  <a:srgbClr val="2C895B"/>
                </a:solidFill>
              </a:rPr>
              <a:t>encoded in memory </a:t>
            </a: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patterns of ones and zeros (similar to binary numbers)</a:t>
            </a:r>
          </a:p>
          <a:p>
            <a:pPr lvl="1"/>
            <a:r>
              <a:rPr lang="en-US" sz="1800" b="1" dirty="0">
                <a:solidFill>
                  <a:schemeClr val="accent1"/>
                </a:solidFill>
              </a:rPr>
              <a:t>Encoded CPU instructions </a:t>
            </a:r>
            <a:r>
              <a:rPr lang="en-US" sz="1800" dirty="0">
                <a:solidFill>
                  <a:schemeClr val="accent6"/>
                </a:solidFill>
              </a:rPr>
              <a:t>are called </a:t>
            </a:r>
            <a:r>
              <a:rPr lang="en-US" sz="1800" b="1" dirty="0">
                <a:solidFill>
                  <a:schemeClr val="accent1"/>
                </a:solidFill>
              </a:rPr>
              <a:t>machine code (or machine language)</a:t>
            </a:r>
            <a:endParaRPr lang="en-US" sz="1800" b="1" dirty="0"/>
          </a:p>
          <a:p>
            <a:pPr>
              <a:lnSpc>
                <a:spcPct val="100000"/>
              </a:lnSpc>
            </a:pPr>
            <a:r>
              <a:rPr lang="en-US" sz="1800" b="1" dirty="0"/>
              <a:t>Example</a:t>
            </a:r>
            <a:r>
              <a:rPr lang="en-US" sz="1800" dirty="0"/>
              <a:t>: three 32-bit instructions (shown in hexadecimal format below)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1800" b="1" dirty="0"/>
              <a:t>Instructions</a:t>
            </a:r>
            <a:r>
              <a:rPr lang="en-US" sz="1800" dirty="0"/>
              <a:t> operate on </a:t>
            </a:r>
            <a:r>
              <a:rPr lang="en-US" sz="1800" b="1" dirty="0"/>
              <a:t>data</a:t>
            </a:r>
            <a:r>
              <a:rPr lang="en-US" sz="1800" dirty="0"/>
              <a:t> that is stored in a </a:t>
            </a:r>
            <a:r>
              <a:rPr lang="en-US" sz="1800" dirty="0">
                <a:solidFill>
                  <a:schemeClr val="accent3"/>
                </a:solidFill>
              </a:rPr>
              <a:t>small capacity volatile (fast) memory </a:t>
            </a:r>
            <a:r>
              <a:rPr lang="en-US" sz="1800" dirty="0"/>
              <a:t>in the </a:t>
            </a:r>
            <a:r>
              <a:rPr lang="en-US" sz="1800" dirty="0">
                <a:solidFill>
                  <a:schemeClr val="accent1"/>
                </a:solidFill>
              </a:rPr>
              <a:t>CPU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This memory is called </a:t>
            </a:r>
            <a:r>
              <a:rPr lang="en-US" sz="1800" dirty="0">
                <a:solidFill>
                  <a:schemeClr val="accent1"/>
                </a:solidFill>
              </a:rPr>
              <a:t>registers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ARM-32 has 32-bit registers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CPU </a:t>
            </a:r>
            <a:r>
              <a:rPr lang="en-US" sz="1800" b="1" dirty="0"/>
              <a:t>reads/writes data </a:t>
            </a:r>
            <a:r>
              <a:rPr lang="en-US" sz="1800" dirty="0"/>
              <a:t>from </a:t>
            </a:r>
            <a:r>
              <a:rPr lang="en-US" sz="1800" b="1" dirty="0"/>
              <a:t>memory</a:t>
            </a:r>
            <a:r>
              <a:rPr lang="en-US" sz="1800" dirty="0"/>
              <a:t> from these </a:t>
            </a:r>
            <a:r>
              <a:rPr lang="en-US" sz="1800" b="1" dirty="0"/>
              <a:t>data registers </a:t>
            </a:r>
            <a:r>
              <a:rPr lang="en-US" sz="1800" dirty="0"/>
              <a:t>to </a:t>
            </a:r>
            <a:r>
              <a:rPr lang="en-US" sz="1800" b="1" dirty="0"/>
              <a:t>operate on the data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33101E2-86F8-72E2-E35B-38384F0E57D0}"/>
              </a:ext>
            </a:extLst>
          </p:cNvPr>
          <p:cNvSpPr/>
          <p:nvPr/>
        </p:nvSpPr>
        <p:spPr bwMode="auto">
          <a:xfrm>
            <a:off x="1685139" y="3723688"/>
            <a:ext cx="2151138" cy="715294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fe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89 32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81 54 22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af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ea typeface="Calibri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Calibri" charset="0"/>
                <a:cs typeface="Consolas" panose="020B0609020204030204" pitchFamily="49" charset="0"/>
              </a:rPr>
              <a:t>   81 22 10 9A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DF1E43-4925-3CF2-23BE-FC01FF8A00B8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5508579" y="1816513"/>
            <a:ext cx="2803776" cy="354922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Regular" charset="0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CEE8B4FB-AFDE-B963-6372-8E225693C35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 sz="36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</p:txBody>
      </p:sp>
      <p:sp>
        <p:nvSpPr>
          <p:cNvPr id="13" name="Text Box 45">
            <a:extLst>
              <a:ext uri="{FF2B5EF4-FFF2-40B4-BE49-F238E27FC236}">
                <a16:creationId xmlns:a16="http://schemas.microsoft.com/office/drawing/2014/main" id="{E990F834-377D-0020-A6A4-02F4E23B391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4884" y="1756951"/>
            <a:ext cx="663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pPr algn="ctr"/>
            <a:r>
              <a:rPr lang="en-US" sz="3600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AA52E-7B65-E04D-CE26-73AC64BEAEF8}"/>
              </a:ext>
            </a:extLst>
          </p:cNvPr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9" name="Text Box 39">
              <a:extLst>
                <a:ext uri="{FF2B5EF4-FFF2-40B4-BE49-F238E27FC236}">
                  <a16:creationId xmlns:a16="http://schemas.microsoft.com/office/drawing/2014/main" id="{0797B9AF-E69B-59F9-7FD1-A1C5FBD720D4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DejaVu Sans" charset="0"/>
                </a:defRPr>
              </a:lvl9pPr>
            </a:lstStyle>
            <a:p>
              <a:pPr algn="ctr"/>
              <a:r>
                <a:rPr lang="en-US" sz="2200" b="0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registers</a:t>
              </a:r>
            </a:p>
          </p:txBody>
        </p:sp>
        <p:cxnSp>
          <p:nvCxnSpPr>
            <p:cNvPr id="20" name="AutoShape 41">
              <a:extLst>
                <a:ext uri="{FF2B5EF4-FFF2-40B4-BE49-F238E27FC236}">
                  <a16:creationId xmlns:a16="http://schemas.microsoft.com/office/drawing/2014/main" id="{9CC5846B-4182-1564-DDED-2FD140841212}"/>
                </a:ext>
              </a:extLst>
            </p:cNvPr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mpd="sng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25BB8-45D8-92FD-AF52-2C5FE8AE4DDC}"/>
              </a:ext>
            </a:extLst>
          </p:cNvPr>
          <p:cNvGrpSpPr/>
          <p:nvPr/>
        </p:nvGrpSpPr>
        <p:grpSpPr>
          <a:xfrm>
            <a:off x="5779676" y="4450768"/>
            <a:ext cx="2330291" cy="759721"/>
            <a:chOff x="467597" y="1292825"/>
            <a:chExt cx="2330291" cy="759721"/>
          </a:xfrm>
        </p:grpSpPr>
        <p:sp>
          <p:nvSpPr>
            <p:cNvPr id="22" name="Rectangle 38">
              <a:extLst>
                <a:ext uri="{FF2B5EF4-FFF2-40B4-BE49-F238E27FC236}">
                  <a16:creationId xmlns:a16="http://schemas.microsoft.com/office/drawing/2014/main" id="{3EAD66DA-2AF4-71B7-FD8E-516B2D58FE6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 w="12700" cmpd="sng">
              <a:noFill/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/>
              <a:r>
                <a:rPr lang="en-US" sz="22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instruction register</a:t>
              </a:r>
            </a:p>
          </p:txBody>
        </p:sp>
        <p:cxnSp>
          <p:nvCxnSpPr>
            <p:cNvPr id="25" name="AutoShape 41">
              <a:extLst>
                <a:ext uri="{FF2B5EF4-FFF2-40B4-BE49-F238E27FC236}">
                  <a16:creationId xmlns:a16="http://schemas.microsoft.com/office/drawing/2014/main" id="{F242DE77-9DB8-14F7-3686-812A74C0A629}"/>
                </a:ext>
              </a:extLst>
            </p:cNvPr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mpd="sng">
              <a:solidFill>
                <a:srgbClr val="CC0000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26" name="Text Box 42">
            <a:extLst>
              <a:ext uri="{FF2B5EF4-FFF2-40B4-BE49-F238E27FC236}">
                <a16:creationId xmlns:a16="http://schemas.microsoft.com/office/drawing/2014/main" id="{7C0EB23E-8352-8AF4-5C77-285ABFB512D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1197441"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574C5E44-1475-A258-5BEB-97F1AF4BAF04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 rot="20480439"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800" b="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</a:t>
            </a:r>
          </a:p>
        </p:txBody>
      </p:sp>
      <p:cxnSp>
        <p:nvCxnSpPr>
          <p:cNvPr id="31" name="AutoShape 41">
            <a:extLst>
              <a:ext uri="{FF2B5EF4-FFF2-40B4-BE49-F238E27FC236}">
                <a16:creationId xmlns:a16="http://schemas.microsoft.com/office/drawing/2014/main" id="{1AF48249-B523-041E-BB74-C333BBB7E388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 flipV="1">
            <a:off x="8253155" y="2044135"/>
            <a:ext cx="1975958" cy="189260"/>
          </a:xfrm>
          <a:prstGeom prst="straightConnector1">
            <a:avLst/>
          </a:pr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" name="AutoShape 41">
            <a:extLst>
              <a:ext uri="{FF2B5EF4-FFF2-40B4-BE49-F238E27FC236}">
                <a16:creationId xmlns:a16="http://schemas.microsoft.com/office/drawing/2014/main" id="{21457F5B-BC46-C08E-9A2B-BEE948D12E33}"/>
              </a:ext>
            </a:extLst>
          </p:cNvPr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V="1">
            <a:off x="8262735" y="4740666"/>
            <a:ext cx="1879880" cy="415267"/>
          </a:xfrm>
          <a:prstGeom prst="straightConnector1">
            <a:avLst/>
          </a:prstGeom>
          <a:noFill/>
          <a:ln w="76200" cmpd="sng">
            <a:solidFill>
              <a:srgbClr val="CC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AAC5C8-1ADF-BAC2-AC89-755D88E45F9C}"/>
              </a:ext>
            </a:extLst>
          </p:cNvPr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add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28C79D-F78C-7B4F-3655-0A7690E41298}"/>
              </a:ext>
            </a:extLst>
          </p:cNvPr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7C7226-6D40-CD6F-10C6-A0FEB02F8E85}"/>
              </a:ext>
            </a:extLst>
          </p:cNvPr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1FF9FF-81BA-278A-759D-671A5DEEF6CD}"/>
              </a:ext>
            </a:extLst>
          </p:cNvPr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E90DE-950D-F73B-AEBB-4D6735DD85A6}"/>
              </a:ext>
            </a:extLst>
          </p:cNvPr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39C2DB-DFCF-D631-EA75-3D4C4C52C242}"/>
              </a:ext>
            </a:extLst>
          </p:cNvPr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AF5617-481D-2E62-CC6B-5539973DDE11}"/>
              </a:ext>
            </a:extLst>
          </p:cNvPr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71F2EBD-7803-43AD-184E-7E9859944093}"/>
              </a:ext>
            </a:extLst>
          </p:cNvPr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78D3D-5503-2D63-5624-422F8B44A422}"/>
              </a:ext>
            </a:extLst>
          </p:cNvPr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Rn</a:t>
            </a:r>
          </a:p>
          <a:p>
            <a:r>
              <a:rPr lang="en-US" dirty="0">
                <a:solidFill>
                  <a:schemeClr val="accent6"/>
                </a:solidFill>
              </a:rPr>
              <a:t>…</a:t>
            </a:r>
          </a:p>
          <a:p>
            <a:r>
              <a:rPr lang="en-US" dirty="0">
                <a:solidFill>
                  <a:schemeClr val="accent6"/>
                </a:solidFill>
              </a:rPr>
              <a:t>R2</a:t>
            </a:r>
          </a:p>
          <a:p>
            <a:r>
              <a:rPr lang="en-US" dirty="0">
                <a:solidFill>
                  <a:schemeClr val="accent6"/>
                </a:solidFill>
              </a:rPr>
              <a:t>R1</a:t>
            </a:r>
          </a:p>
          <a:p>
            <a:r>
              <a:rPr lang="en-US" dirty="0">
                <a:solidFill>
                  <a:schemeClr val="accent6"/>
                </a:solidFill>
              </a:rPr>
              <a:t>R0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89511F-6EC4-E5D2-CE3B-A43A6F4A9806}"/>
              </a:ext>
            </a:extLst>
          </p:cNvPr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Address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(Register name)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E1038B-E676-3872-5850-DA4A24EB0F63}"/>
              </a:ext>
            </a:extLst>
          </p:cNvPr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Register</a:t>
            </a:r>
          </a:p>
          <a:p>
            <a:r>
              <a:rPr lang="en-US" dirty="0">
                <a:solidFill>
                  <a:schemeClr val="accent1"/>
                </a:solidFill>
              </a:rPr>
              <a:t>Contents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F47485-CDC3-7530-7140-2729D0792F23}"/>
              </a:ext>
            </a:extLst>
          </p:cNvPr>
          <p:cNvCxnSpPr>
            <a:cxnSpLocks/>
          </p:cNvCxnSpPr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877156-8683-CEDD-EF09-15B9F04675C6}"/>
              </a:ext>
            </a:extLst>
          </p:cNvPr>
          <p:cNvCxnSpPr>
            <a:cxnSpLocks/>
          </p:cNvCxnSpPr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BA236B-DA3C-3ECC-8AF0-7D09E8975D97}"/>
              </a:ext>
            </a:extLst>
          </p:cNvPr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7DA43-CE71-B792-EE8C-A13E12207657}"/>
              </a:ext>
            </a:extLst>
          </p:cNvPr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5781D8-94C0-E506-6BC2-72093466F04D}"/>
              </a:ext>
            </a:extLst>
          </p:cNvPr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C0CD9-228B-E7F1-979B-53FA71949D0D}"/>
              </a:ext>
            </a:extLst>
          </p:cNvPr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15E935-0252-388F-A851-6D476A22A9B3}"/>
              </a:ext>
            </a:extLst>
          </p:cNvPr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377F5-3A65-1DE3-7A4A-09A3F17C6DCF}"/>
              </a:ext>
            </a:extLst>
          </p:cNvPr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9F0A3F-C796-F25B-22DC-D0E00371E93C}"/>
              </a:ext>
            </a:extLst>
          </p:cNvPr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instruction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B80FD-A752-A854-CF26-297B4ED356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252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 animBg="1"/>
      <p:bldP spid="2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typically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 (in all but very tiny special purpose, often old design, </a:t>
            </a:r>
            <a:r>
              <a:rPr lang="en-US" sz="2200" dirty="0" err="1"/>
              <a:t>cpu's</a:t>
            </a:r>
            <a:r>
              <a:rPr lang="en-US" sz="2200" dirty="0"/>
              <a:t>)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= (*p)++;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156904" cy="2236838"/>
            <a:chOff x="8170111" y="3885849"/>
            <a:chExt cx="4156904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19046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2 (the ++)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8432" y="5203718"/>
              <a:ext cx="3561" cy="510322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1198432" y="5135837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257622" y="1653311"/>
            <a:ext cx="5187538" cy="3046988"/>
            <a:chOff x="6257622" y="1653311"/>
            <a:chExt cx="5187538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17910947" flipH="1" flipV="1">
              <a:off x="8833120" y="2862089"/>
              <a:ext cx="644602" cy="901719"/>
            </a:xfrm>
            <a:prstGeom prst="arc">
              <a:avLst>
                <a:gd name="adj1" fmla="val 873697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457315" y="2696840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468643" y="3105970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257622" y="1653311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</p:cNvCxnSpPr>
          <p:nvPr/>
        </p:nvCxnSpPr>
        <p:spPr>
          <a:xfrm>
            <a:off x="1389276" y="3758356"/>
            <a:ext cx="1141650" cy="580974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7297997" y="2009458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37807" y="4139275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C3B484-DDCE-A8A3-6FD1-FD4C63B0A669}"/>
              </a:ext>
            </a:extLst>
          </p:cNvPr>
          <p:cNvSpPr txBox="1"/>
          <p:nvPr/>
        </p:nvSpPr>
        <p:spPr>
          <a:xfrm>
            <a:off x="9639913" y="1953486"/>
            <a:ext cx="1850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integer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++ (which is 2)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CF6617-DD96-65C8-644C-E3F18794F077}"/>
              </a:ext>
            </a:extLst>
          </p:cNvPr>
          <p:cNvCxnSpPr>
            <a:cxnSpLocks/>
          </p:cNvCxnSpPr>
          <p:nvPr/>
        </p:nvCxnSpPr>
        <p:spPr>
          <a:xfrm flipH="1">
            <a:off x="9155421" y="2558666"/>
            <a:ext cx="950392" cy="30790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9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544839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 </a:t>
            </a:r>
          </a:p>
          <a:p>
            <a:pPr lvl="1"/>
            <a:r>
              <a:rPr lang="en-US" sz="2200" dirty="0"/>
              <a:t>Notice that it is </a:t>
            </a:r>
            <a:r>
              <a:rPr lang="en-US" sz="2200" dirty="0" err="1"/>
              <a:t>sizeof</a:t>
            </a:r>
            <a:r>
              <a:rPr lang="en-US" sz="2200" dirty="0"/>
              <a:t>(*p) below: it is what </a:t>
            </a:r>
            <a:r>
              <a:rPr lang="en-US" sz="2200" b="1" dirty="0"/>
              <a:t>p points at </a:t>
            </a:r>
            <a:r>
              <a:rPr lang="en-US" sz="2200" dirty="0"/>
              <a:t>and not </a:t>
            </a:r>
            <a:r>
              <a:rPr lang="en-US" sz="2200" b="1" dirty="0" err="1"/>
              <a:t>sizeof</a:t>
            </a:r>
            <a:r>
              <a:rPr lang="en-US" sz="2200" b="1" dirty="0"/>
              <a:t>(p) which is the size of the pointer</a:t>
            </a:r>
            <a:r>
              <a:rPr lang="en-US" sz="2200" dirty="0"/>
              <a:t>!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293169" y="5031861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	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852265-4080-6510-8FCD-7A21138AEB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1400" y="1498032"/>
            <a:ext cx="4996084" cy="38619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Harvard architecture premise: </a:t>
            </a:r>
            <a:r>
              <a:rPr lang="en-US" sz="2000" dirty="0">
                <a:solidFill>
                  <a:schemeClr val="accent6"/>
                </a:solidFill>
              </a:rPr>
              <a:t>Instructions and data should not interact (claim is higher higher performance), and they can have different word sizes</a:t>
            </a:r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Observation: </a:t>
            </a:r>
            <a:r>
              <a:rPr lang="en-US" sz="1800" dirty="0">
                <a:solidFill>
                  <a:schemeClr val="accent6"/>
                </a:solidFill>
              </a:rPr>
              <a:t>Two memory subsystems (using similar state of the art technologies) can be accessed concurrently for higher throughput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Distinguishing feature</a:t>
            </a:r>
            <a:r>
              <a:rPr lang="en-US" sz="2000" dirty="0">
                <a:solidFill>
                  <a:schemeClr val="accent1"/>
                </a:solidFill>
              </a:rPr>
              <a:t>: </a:t>
            </a:r>
            <a:r>
              <a:rPr lang="en-US" sz="2000" b="1" dirty="0">
                <a:solidFill>
                  <a:schemeClr val="accent6"/>
                </a:solidFill>
              </a:rPr>
              <a:t>Independent</a:t>
            </a:r>
            <a:r>
              <a:rPr lang="en-US" sz="2000" dirty="0">
                <a:solidFill>
                  <a:schemeClr val="accent1"/>
                </a:solidFill>
              </a:rPr>
              <a:t> instruction </a:t>
            </a:r>
            <a:r>
              <a:rPr lang="en-US" sz="2000" dirty="0">
                <a:solidFill>
                  <a:schemeClr val="accent6"/>
                </a:solidFill>
              </a:rPr>
              <a:t>and</a:t>
            </a:r>
            <a:r>
              <a:rPr lang="en-US" sz="2000" dirty="0">
                <a:solidFill>
                  <a:schemeClr val="accent1"/>
                </a:solidFill>
              </a:rPr>
              <a:t> data memories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Do you agree and why?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1848B-BA28-67F0-D8A9-4C96EA76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 Alternative that was not successful: Harvard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EC7B857-0018-0BE0-BA63-218E4C711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4758" y="1409914"/>
            <a:ext cx="6068380" cy="3529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A0CD1-9187-CB83-7953-4993D4CD12F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016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55642" y="4364869"/>
            <a:ext cx="725676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71772" y="12882"/>
            <a:ext cx="3247113" cy="1297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At the Call to </a:t>
            </a:r>
            <a:r>
              <a:rPr lang="en-US" sz="1800" b="1" dirty="0" err="1">
                <a:solidFill>
                  <a:srgbClr val="0070C0"/>
                </a:solidFill>
              </a:rPr>
              <a:t>inc</a:t>
            </a:r>
            <a:r>
              <a:rPr lang="en-US" sz="1800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323439"/>
            <a:chOff x="277091" y="1861840"/>
            <a:chExt cx="2363558" cy="13234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in the variable p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9241306" y="1704702"/>
            <a:ext cx="2011530" cy="512869"/>
            <a:chOff x="3060808" y="2624894"/>
            <a:chExt cx="2011530" cy="5128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3060808" y="2624894"/>
              <a:ext cx="2011530" cy="512869"/>
              <a:chOff x="9889580" y="205743"/>
              <a:chExt cx="2011530" cy="51286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11462951" y="256947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81264" y="4493881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0214" y="3508623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0213" y="306484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0213" y="262063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6981" y="21502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040035" y="13462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941212" y="43632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7116" y="365243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5922" y="321489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5922" y="277735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7116" y="233759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4658" y="18677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10703857" y="4379485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459874" y="2975696"/>
            <a:ext cx="2856147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060" y="1736928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8168120" y="5077943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55249" y="1531782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8700592" y="2996165"/>
            <a:ext cx="3527268" cy="1999105"/>
            <a:chOff x="10574114" y="8900129"/>
            <a:chExt cx="3527268" cy="19991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10574114" y="8900129"/>
              <a:ext cx="3527268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this is a POINTER to the first element…..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4/4 =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7640" y="10655372"/>
              <a:ext cx="0" cy="243862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9431F9-54E7-8E43-F2D8-74A326992EFD}"/>
              </a:ext>
            </a:extLst>
          </p:cNvPr>
          <p:cNvGrpSpPr/>
          <p:nvPr/>
        </p:nvGrpSpPr>
        <p:grpSpPr>
          <a:xfrm>
            <a:off x="2272592" y="2091340"/>
            <a:ext cx="3543768" cy="4413526"/>
            <a:chOff x="1051381" y="2925019"/>
            <a:chExt cx="3543768" cy="44135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FB7FF6-BC8B-E556-9939-71277FA8D1D5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30A93B-FA12-13C1-8765-78A40C10B21B}"/>
                </a:ext>
              </a:extLst>
            </p:cNvPr>
            <p:cNvGrpSpPr/>
            <p:nvPr/>
          </p:nvGrpSpPr>
          <p:grpSpPr>
            <a:xfrm>
              <a:off x="1051381" y="2925019"/>
              <a:ext cx="2680085" cy="4413526"/>
              <a:chOff x="1051381" y="2925019"/>
              <a:chExt cx="2680085" cy="441352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6B8B8C7-FA36-FBBA-A9D3-58C9286BE7ED}"/>
                  </a:ext>
                </a:extLst>
              </p:cNvPr>
              <p:cNvGrpSpPr/>
              <p:nvPr/>
            </p:nvGrpSpPr>
            <p:grpSpPr>
              <a:xfrm>
                <a:off x="1051381" y="2925019"/>
                <a:ext cx="2680085" cy="4383903"/>
                <a:chOff x="7492474" y="1215244"/>
                <a:chExt cx="2680085" cy="4383903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7EDF997-578E-78EE-20C3-37888969A285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1F43918-0365-63BC-3984-F87240AEF008}"/>
                    </a:ext>
                  </a:extLst>
                </p:cNvPr>
                <p:cNvGrpSpPr/>
                <p:nvPr/>
              </p:nvGrpSpPr>
              <p:grpSpPr>
                <a:xfrm>
                  <a:off x="7492474" y="1682726"/>
                  <a:ext cx="2140176" cy="3916421"/>
                  <a:chOff x="7492474" y="1682726"/>
                  <a:chExt cx="2140176" cy="3916421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389AAA9-D119-3700-DC56-833FC1F3E083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B89D06E-195D-5F57-C6BF-7724FF49BD9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BB73BFF-AFA1-0572-B187-A084CFAFE3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C6E10A6-DA70-85ED-B47D-16B11BC26B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D4D07B3-5CA1-5CF4-9338-29CADACAAF9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49ECECD-73A0-36B9-0A60-ECA3A53E623F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FD13FC9-1116-98D9-E684-B512B667EF8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28" name="Right Brace 27">
                    <a:extLst>
                      <a:ext uri="{FF2B5EF4-FFF2-40B4-BE49-F238E27FC236}">
                        <a16:creationId xmlns:a16="http://schemas.microsoft.com/office/drawing/2014/main" id="{97FC6B05-BA38-818D-A09A-0B048564B0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2E6D1B7-D69B-1B3A-2922-060F716EE5F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2474" y="5229815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32" name="Right Arrow 31">
                    <a:extLst>
                      <a:ext uri="{FF2B5EF4-FFF2-40B4-BE49-F238E27FC236}">
                        <a16:creationId xmlns:a16="http://schemas.microsoft.com/office/drawing/2014/main" id="{AAACB355-680A-D093-4E1E-C551B2B6729E}"/>
                      </a:ext>
                    </a:extLst>
                  </p:cNvPr>
                  <p:cNvSpPr/>
                  <p:nvPr/>
                </p:nvSpPr>
                <p:spPr>
                  <a:xfrm>
                    <a:off x="8236745" y="4143126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B2D4-69F2-BF31-F8CD-0DBB604AF3D9}"/>
                  </a:ext>
                </a:extLst>
              </p:cNvPr>
              <p:cNvSpPr txBox="1"/>
              <p:nvPr/>
            </p:nvSpPr>
            <p:spPr>
              <a:xfrm>
                <a:off x="1370563" y="696921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10AAFE-B987-C374-0D1F-E05658906F4C}"/>
                  </a:ext>
                </a:extLst>
              </p:cNvPr>
              <p:cNvSpPr txBox="1"/>
              <p:nvPr/>
            </p:nvSpPr>
            <p:spPr>
              <a:xfrm>
                <a:off x="1436909" y="5590282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C9F4C-47EA-032E-D866-116B63745930}"/>
              </a:ext>
            </a:extLst>
          </p:cNvPr>
          <p:cNvSpPr/>
          <p:nvPr/>
        </p:nvSpPr>
        <p:spPr>
          <a:xfrm>
            <a:off x="3015585" y="5158112"/>
            <a:ext cx="136718" cy="947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306C5F-C8E9-4294-FCFB-DB5DE6C7C62E}"/>
              </a:ext>
            </a:extLst>
          </p:cNvPr>
          <p:cNvSpPr txBox="1"/>
          <p:nvPr/>
        </p:nvSpPr>
        <p:spPr>
          <a:xfrm>
            <a:off x="131113" y="5009678"/>
            <a:ext cx="2193232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Remember a is parameter copy so is a separate variable that</a:t>
            </a:r>
            <a:r>
              <a:rPr lang="en-US" dirty="0">
                <a:solidFill>
                  <a:schemeClr val="tx2"/>
                </a:solidFill>
              </a:rPr>
              <a:t> contains a pointer to num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CAF4B8-DF55-F7CE-52AB-32BAD71049BD}"/>
              </a:ext>
            </a:extLst>
          </p:cNvPr>
          <p:cNvSpPr txBox="1"/>
          <p:nvPr/>
        </p:nvSpPr>
        <p:spPr>
          <a:xfrm>
            <a:off x="752417" y="3012003"/>
            <a:ext cx="239988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Observe numb is the name of an array (whose </a:t>
            </a:r>
            <a:r>
              <a:rPr lang="en-US" dirty="0" err="1">
                <a:solidFill>
                  <a:schemeClr val="tx2"/>
                </a:solidFill>
              </a:rPr>
              <a:t>Rvalue</a:t>
            </a:r>
            <a:r>
              <a:rPr lang="en-US" dirty="0">
                <a:solidFill>
                  <a:schemeClr val="tx2"/>
                </a:solidFill>
              </a:rPr>
              <a:t> is it's starting address)</a:t>
            </a:r>
          </a:p>
        </p:txBody>
      </p:sp>
    </p:spTree>
    <p:extLst>
      <p:ext uri="{BB962C8B-B14F-4D97-AF65-F5344CB8AC3E}">
        <p14:creationId xmlns:p14="http://schemas.microsoft.com/office/powerpoint/2010/main" val="261426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5DA70-2184-584B-6ACB-A328D0E1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5" y="-8693"/>
            <a:ext cx="11300982" cy="715294"/>
          </a:xfrm>
        </p:spPr>
        <p:txBody>
          <a:bodyPr/>
          <a:lstStyle/>
          <a:p>
            <a:r>
              <a:rPr lang="en-US" dirty="0"/>
              <a:t>Machine Organization Example – Which Architecture is it?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10D967-01FA-641B-9F3D-DFAEB06D18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29351" y="669518"/>
            <a:ext cx="1749208" cy="1143000"/>
          </a:xfrm>
          <a:prstGeom prst="rect">
            <a:avLst/>
          </a:prstGeom>
          <a:solidFill>
            <a:srgbClr val="92D05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2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51708D2-D793-8748-DA74-EEED878834C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45856" y="1903568"/>
            <a:ext cx="1732703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8ABF8-8249-A847-6182-32B9C9F031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371F29F-8A6D-1D7C-0B1B-BD7D2627AAB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35546" y="1209271"/>
            <a:ext cx="1371600" cy="114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486F968-BB3B-F087-585B-993714C67E2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57992" y="1202449"/>
            <a:ext cx="1371600" cy="1143000"/>
          </a:xfrm>
          <a:prstGeom prst="rect">
            <a:avLst/>
          </a:prstGeom>
          <a:solidFill>
            <a:srgbClr val="F3753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</a:t>
            </a:r>
          </a:p>
        </p:txBody>
      </p:sp>
      <p:cxnSp>
        <p:nvCxnSpPr>
          <p:cNvPr id="13" name="AutoShape 4">
            <a:extLst>
              <a:ext uri="{FF2B5EF4-FFF2-40B4-BE49-F238E27FC236}">
                <a16:creationId xmlns:a16="http://schemas.microsoft.com/office/drawing/2014/main" id="{18FFBC20-C91E-7892-AC2A-DFDEAD5C9D6F}"/>
              </a:ext>
            </a:extLst>
          </p:cNvPr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9513477" y="1459635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3317271-5919-E9FF-261B-F525C55AEE5B}"/>
              </a:ext>
            </a:extLst>
          </p:cNvPr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9507146" y="2129982"/>
            <a:ext cx="715875" cy="0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A72A7B5F-B723-454E-FCC1-0E16E63CAFB4}"/>
              </a:ext>
            </a:extLst>
          </p:cNvPr>
          <p:cNvCxnSpPr>
            <a:cxnSpLocks noChangeShapeType="1"/>
            <a:stCxn id="10" idx="3"/>
            <a:endCxn id="7" idx="1"/>
          </p:cNvCxnSpPr>
          <p:nvPr>
            <p:custDataLst>
              <p:tags r:id="rId7"/>
            </p:custDataLst>
          </p:nvPr>
        </p:nvCxnSpPr>
        <p:spPr bwMode="auto">
          <a:xfrm>
            <a:off x="7629592" y="1773949"/>
            <a:ext cx="505954" cy="6822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B0BAC502-B3E6-0711-114E-8ED62653AD3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658" y="1179568"/>
            <a:ext cx="5684902" cy="48472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 good exam question</a:t>
            </a:r>
          </a:p>
          <a:p>
            <a:r>
              <a:rPr lang="en-US" sz="2000" dirty="0"/>
              <a:t>Answer: Either you must be told where the Instructions and data are placed</a:t>
            </a:r>
          </a:p>
          <a:p>
            <a:r>
              <a:rPr lang="en-US" sz="2000" dirty="0"/>
              <a:t>How can this be a Harvard architecture?</a:t>
            </a:r>
          </a:p>
          <a:p>
            <a:endParaRPr lang="en-US" sz="2000" dirty="0"/>
          </a:p>
          <a:p>
            <a:r>
              <a:rPr lang="en-US" sz="2000" dirty="0"/>
              <a:t>Harvard Architecture: Use physical </a:t>
            </a:r>
            <a:r>
              <a:rPr lang="en-US" sz="2000" b="1" dirty="0"/>
              <a:t>memory interleaving </a:t>
            </a:r>
            <a:r>
              <a:rPr lang="en-US" sz="2000" dirty="0"/>
              <a:t>to achieve the performance increase with having to scale and size two different memory subsystems</a:t>
            </a:r>
          </a:p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6"/>
                </a:solidFill>
              </a:rPr>
              <a:t>size of the interleave </a:t>
            </a:r>
            <a:r>
              <a:rPr lang="en-US" sz="2000" dirty="0"/>
              <a:t>is some multiple of bytes (like 1024)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9268FC-86D7-3E53-898A-17644109C51E}"/>
              </a:ext>
            </a:extLst>
          </p:cNvPr>
          <p:cNvGrpSpPr/>
          <p:nvPr/>
        </p:nvGrpSpPr>
        <p:grpSpPr>
          <a:xfrm>
            <a:off x="10414207" y="710485"/>
            <a:ext cx="1382135" cy="2336083"/>
            <a:chOff x="10414207" y="710485"/>
            <a:chExt cx="1382135" cy="233608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7AE33DD-5153-9841-9AC6-8A1F72BBB01C}"/>
                </a:ext>
              </a:extLst>
            </p:cNvPr>
            <p:cNvSpPr/>
            <p:nvPr/>
          </p:nvSpPr>
          <p:spPr>
            <a:xfrm>
              <a:off x="10424140" y="1956592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683845-DABD-A71A-38AC-9AE87D2C65A9}"/>
                </a:ext>
              </a:extLst>
            </p:cNvPr>
            <p:cNvSpPr/>
            <p:nvPr/>
          </p:nvSpPr>
          <p:spPr>
            <a:xfrm>
              <a:off x="10464746" y="2787330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4EE156-00B6-3818-AB83-7FD44715F26B}"/>
                </a:ext>
              </a:extLst>
            </p:cNvPr>
            <p:cNvSpPr/>
            <p:nvPr/>
          </p:nvSpPr>
          <p:spPr>
            <a:xfrm>
              <a:off x="10414207" y="710485"/>
              <a:ext cx="1331596" cy="259238"/>
            </a:xfrm>
            <a:prstGeom prst="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9AF7F7-828A-DFC8-A09D-84C255F12DF3}"/>
                </a:ext>
              </a:extLst>
            </p:cNvPr>
            <p:cNvSpPr/>
            <p:nvPr/>
          </p:nvSpPr>
          <p:spPr>
            <a:xfrm>
              <a:off x="10454813" y="1541223"/>
              <a:ext cx="1331596" cy="25923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EF940B-D6FF-5779-4C5F-72B0ADEABFC8}"/>
              </a:ext>
            </a:extLst>
          </p:cNvPr>
          <p:cNvGrpSpPr/>
          <p:nvPr/>
        </p:nvGrpSpPr>
        <p:grpSpPr>
          <a:xfrm>
            <a:off x="7151922" y="2905337"/>
            <a:ext cx="3612379" cy="3765387"/>
            <a:chOff x="7151922" y="2905337"/>
            <a:chExt cx="3612379" cy="37653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140FDE-B52B-3D04-4112-D0561EDC0A16}"/>
                </a:ext>
              </a:extLst>
            </p:cNvPr>
            <p:cNvSpPr txBox="1"/>
            <p:nvPr/>
          </p:nvSpPr>
          <p:spPr>
            <a:xfrm>
              <a:off x="9186625" y="630139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Low address</a:t>
              </a:r>
            </a:p>
          </p:txBody>
        </p:sp>
        <p:sp>
          <p:nvSpPr>
            <p:cNvPr id="43" name="Right Arrow 42">
              <a:extLst>
                <a:ext uri="{FF2B5EF4-FFF2-40B4-BE49-F238E27FC236}">
                  <a16:creationId xmlns:a16="http://schemas.microsoft.com/office/drawing/2014/main" id="{88ABA373-050A-B2EC-6945-ED5C25C288BD}"/>
                </a:ext>
              </a:extLst>
            </p:cNvPr>
            <p:cNvSpPr/>
            <p:nvPr/>
          </p:nvSpPr>
          <p:spPr>
            <a:xfrm rot="10800000">
              <a:off x="8570403" y="6301392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ectangle 3">
              <a:extLst>
                <a:ext uri="{FF2B5EF4-FFF2-40B4-BE49-F238E27FC236}">
                  <a16:creationId xmlns:a16="http://schemas.microsoft.com/office/drawing/2014/main" id="{B3D20042-809A-F866-B2E2-3ECEDEE57E01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66522" y="550445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tangle 3">
              <a:extLst>
                <a:ext uri="{FF2B5EF4-FFF2-40B4-BE49-F238E27FC236}">
                  <a16:creationId xmlns:a16="http://schemas.microsoft.com/office/drawing/2014/main" id="{B5429CA0-1F6A-3761-3602-C20DA158D8F1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58709" y="6026782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9E62AA7F-A22E-DFF5-631F-69F4FE7C046E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166522" y="4452976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Rectangle 3">
              <a:extLst>
                <a:ext uri="{FF2B5EF4-FFF2-40B4-BE49-F238E27FC236}">
                  <a16:creationId xmlns:a16="http://schemas.microsoft.com/office/drawing/2014/main" id="{E19C7F1B-FFAD-44B4-41D5-CFE78F28156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158709" y="4975304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D2F3A1AA-9AA0-0C87-1A93-453A2A2A2E3C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58709" y="3016324"/>
              <a:ext cx="1371600" cy="52232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C7E995C7-2E54-1124-3D2E-53761B4216F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51922" y="3531830"/>
              <a:ext cx="1371600" cy="522328"/>
            </a:xfrm>
            <a:prstGeom prst="rect">
              <a:avLst/>
            </a:prstGeom>
            <a:solidFill>
              <a:srgbClr val="50CC97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</a:tabLst>
              </a:pPr>
              <a:endPara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814A797-5BA7-372E-6ED5-9CD78A76C6AD}"/>
                </a:ext>
              </a:extLst>
            </p:cNvPr>
            <p:cNvSpPr txBox="1"/>
            <p:nvPr/>
          </p:nvSpPr>
          <p:spPr>
            <a:xfrm>
              <a:off x="7629592" y="40304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C4B5230-52C8-36C9-0881-0899D188039D}"/>
                </a:ext>
              </a:extLst>
            </p:cNvPr>
            <p:cNvSpPr txBox="1"/>
            <p:nvPr/>
          </p:nvSpPr>
          <p:spPr>
            <a:xfrm>
              <a:off x="9137490" y="2973046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high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2E8302E4-CA75-6767-3B2F-DCFC5803FDCF}"/>
                </a:ext>
              </a:extLst>
            </p:cNvPr>
            <p:cNvSpPr/>
            <p:nvPr/>
          </p:nvSpPr>
          <p:spPr>
            <a:xfrm rot="10800000">
              <a:off x="8537096" y="2905337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96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</a:t>
            </a:r>
            <a:r>
              <a:rPr lang="en-US" sz="2200" dirty="0">
                <a:solidFill>
                  <a:srgbClr val="FF0000"/>
                </a:solidFill>
              </a:rPr>
              <a:t>only the </a:t>
            </a:r>
            <a:r>
              <a:rPr lang="en-US" sz="2200" b="1" dirty="0">
                <a:solidFill>
                  <a:srgbClr val="FF0000"/>
                </a:solidFill>
              </a:rPr>
              <a:t>address</a:t>
            </a:r>
            <a:r>
              <a:rPr lang="en-US" sz="2200" dirty="0">
                <a:solidFill>
                  <a:srgbClr val="FF0000"/>
                </a:solidFill>
              </a:rPr>
              <a:t> is known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65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Array of Pointers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639671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91369" y="2068000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Defining an Array of Pointer to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349740-54D9-7B2E-C23D-6FA2914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</p:spPr>
        <p:txBody>
          <a:bodyPr/>
          <a:lstStyle/>
          <a:p>
            <a:r>
              <a:rPr lang="en-US" dirty="0"/>
              <a:t>C, Assembly and Executable Programs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591900-1BA2-A8B2-4230-7972716E998A}"/>
              </a:ext>
            </a:extLst>
          </p:cNvPr>
          <p:cNvSpPr txBox="1">
            <a:spLocks/>
          </p:cNvSpPr>
          <p:nvPr/>
        </p:nvSpPr>
        <p:spPr>
          <a:xfrm>
            <a:off x="1051305" y="936110"/>
            <a:ext cx="10089390" cy="5342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2000" b="1" dirty="0">
                <a:solidFill>
                  <a:srgbClr val="0070C0"/>
                </a:solidFill>
              </a:rPr>
              <a:t>Assembly language </a:t>
            </a:r>
            <a:r>
              <a:rPr lang="en-US" sz="2000" dirty="0">
                <a:solidFill>
                  <a:schemeClr val="accent6"/>
                </a:solidFill>
              </a:rPr>
              <a:t>is a </a:t>
            </a:r>
            <a:r>
              <a:rPr lang="en-US" sz="2000" dirty="0">
                <a:solidFill>
                  <a:srgbClr val="FF0000"/>
                </a:solidFill>
              </a:rPr>
              <a:t>symbolic version </a:t>
            </a:r>
            <a:r>
              <a:rPr lang="en-US" sz="2000" dirty="0">
                <a:solidFill>
                  <a:schemeClr val="accent6"/>
                </a:solidFill>
              </a:rPr>
              <a:t>of the </a:t>
            </a:r>
            <a:r>
              <a:rPr lang="en-US" sz="2000" b="1" dirty="0">
                <a:solidFill>
                  <a:srgbClr val="0070C0"/>
                </a:solidFill>
              </a:rPr>
              <a:t>machine code (language)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Instructions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describe operations the hardware can perform (e.g., =, +, -, *)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Unique to a specific ISA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: e.g., ARM-32 versus IA-64</a:t>
            </a:r>
            <a:endParaRPr lang="en-US" sz="2000" b="1" dirty="0">
              <a:solidFill>
                <a:srgbClr val="0070C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</a:rPr>
              <a:t>May be stored in a </a:t>
            </a:r>
            <a:r>
              <a:rPr lang="en-US" sz="2000" dirty="0">
                <a:solidFill>
                  <a:srgbClr val="0070C0"/>
                </a:solidFill>
              </a:rPr>
              <a:t>human readable text file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You can write in assembly language just like C or Java</a:t>
            </a:r>
          </a:p>
          <a:p>
            <a:pPr lvl="2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is much easier to program than machine code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high-level language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(like C)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compiled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 into an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equivalent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1"/>
                </a:solidFill>
                <a:ea typeface="宋体" charset="0"/>
                <a:cs typeface="宋体" charset="0"/>
              </a:rPr>
              <a:t>A statement in C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is represented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by a sequence of one or more assembly language instructions (why a do you think it is a sequence?)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b="1" dirty="0">
                <a:solidFill>
                  <a:schemeClr val="accent1"/>
                </a:solidFill>
                <a:ea typeface="宋体" charset="0"/>
                <a:cs typeface="宋体" charset="0"/>
              </a:rPr>
              <a:t>Assembly language program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assembly language program is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translated (assembled) </a:t>
            </a:r>
            <a:r>
              <a:rPr lang="en-US" sz="2000" dirty="0">
                <a:solidFill>
                  <a:schemeClr val="accent6"/>
                </a:solidFill>
                <a:ea typeface="宋体" charset="0"/>
                <a:cs typeface="宋体" charset="0"/>
              </a:rPr>
              <a:t>into </a:t>
            </a:r>
            <a:r>
              <a:rPr lang="en-US" sz="2000" b="1" dirty="0">
                <a:solidFill>
                  <a:schemeClr val="accent6"/>
                </a:solidFill>
                <a:ea typeface="宋体" charset="0"/>
                <a:cs typeface="宋体" charset="0"/>
              </a:rPr>
              <a:t>machine code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6"/>
                </a:solidFill>
              </a:rPr>
              <a:t>An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2C895B"/>
                </a:solidFill>
              </a:rPr>
              <a:t>executable program </a:t>
            </a:r>
            <a:r>
              <a:rPr lang="en-US" sz="2000" dirty="0">
                <a:solidFill>
                  <a:schemeClr val="accent6"/>
                </a:solidFill>
              </a:rPr>
              <a:t>contains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series of instructions in machine code </a:t>
            </a:r>
            <a:r>
              <a:rPr lang="en-US" sz="2000" dirty="0">
                <a:solidFill>
                  <a:schemeClr val="accent6"/>
                </a:solidFill>
              </a:rPr>
              <a:t>(the program) 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</a:rPr>
              <a:t>(maybe some) </a:t>
            </a:r>
            <a:r>
              <a:rPr lang="en-US" sz="2000" b="1" dirty="0">
                <a:solidFill>
                  <a:srgbClr val="F3753F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to operate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F378C-5DFD-0B25-72BC-A1872EB90B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6968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6">
            <a:extLst>
              <a:ext uri="{FF2B5EF4-FFF2-40B4-BE49-F238E27FC236}">
                <a16:creationId xmlns:a16="http://schemas.microsoft.com/office/drawing/2014/main" id="{137EBFDB-6564-3A0D-68A6-84F7815F597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682665" y="4293359"/>
            <a:ext cx="1390332" cy="2129175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/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48182-39EF-5C38-5266-AECAE404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</p:spPr>
        <p:txBody>
          <a:bodyPr/>
          <a:lstStyle/>
          <a:p>
            <a:r>
              <a:rPr lang="en-US" dirty="0"/>
              <a:t>From Source code to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4FC6D-D038-8013-0829-F18AB51CDE9B}"/>
              </a:ext>
            </a:extLst>
          </p:cNvPr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cat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 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("Hello!\n");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-Wall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-c -S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ls -ls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total 16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 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xr</a:t>
            </a:r>
            <a:r>
              <a:rPr lang="en-US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7708 Mar 14 15:58 </a:t>
            </a:r>
            <a:r>
              <a:rPr lang="en-US" b="1" dirty="0" err="1">
                <a:solidFill>
                  <a:srgbClr val="2FB41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109 Mar 14 15:57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4 -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-r--r-- 1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725 Mar 14 15:58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test.s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Hello!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08FE0-B33E-5EE4-7797-89E2E9A5E6C8}"/>
              </a:ext>
            </a:extLst>
          </p:cNvPr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E500D-6C62-1C35-F3CD-69F263D9D752}"/>
              </a:ext>
            </a:extLst>
          </p:cNvPr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disk file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08EF3A81-B67A-9512-2240-2C9DC3DBA8F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2C104DA-3F95-D558-FB0C-E7DD97FC262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AutoShape 4">
            <a:extLst>
              <a:ext uri="{FF2B5EF4-FFF2-40B4-BE49-F238E27FC236}">
                <a16:creationId xmlns:a16="http://schemas.microsoft.com/office/drawing/2014/main" id="{FB73C04C-8012-D21D-62DA-022716876E2A}"/>
              </a:ext>
            </a:extLst>
          </p:cNvPr>
          <p:cNvCxnSpPr>
            <a:cxnSpLocks noChangeShapeType="1"/>
            <a:stCxn id="13" idx="7"/>
            <a:endCxn id="14" idx="1"/>
          </p:cNvCxnSpPr>
          <p:nvPr>
            <p:custDataLst>
              <p:tags r:id="rId4"/>
            </p:custDataLst>
          </p:nvPr>
        </p:nvCxnSpPr>
        <p:spPr bwMode="auto">
          <a:xfrm flipV="1">
            <a:off x="9514264" y="1183484"/>
            <a:ext cx="999245" cy="422721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E89C41-ADF8-CF3A-A0E8-6D5AD2FF861C}"/>
              </a:ext>
            </a:extLst>
          </p:cNvPr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ECB31-D4AA-6502-F4A0-E5670E5603CE}"/>
                </a:ext>
              </a:extLst>
            </p:cNvPr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8F4D5-1C03-0F64-E87B-B55210AC5078}"/>
                </a:ext>
              </a:extLst>
            </p:cNvPr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EE8616-5F9F-AC63-8573-3B54CE3C4868}"/>
                </a:ext>
              </a:extLst>
            </p:cNvPr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75554E-9232-CCF7-D720-6D928894451D}"/>
                </a:ext>
              </a:extLst>
            </p:cNvPr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5">
            <a:extLst>
              <a:ext uri="{FF2B5EF4-FFF2-40B4-BE49-F238E27FC236}">
                <a16:creationId xmlns:a16="http://schemas.microsoft.com/office/drawing/2014/main" id="{B92931E0-ECCD-432D-9E1C-1C32A214949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HUB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1D82395A-81F5-5F2A-F492-4F7048A9368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90000" tIns="60876" rIns="90000" bIns="45000" anchor="ctr"/>
          <a:lstStyle/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Volatile</a:t>
            </a:r>
          </a:p>
          <a:p>
            <a:pPr algn="ctr">
              <a:tabLst>
                <a:tab pos="723900" algn="l"/>
              </a:tabLst>
            </a:pPr>
            <a:r>
              <a:rPr 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</a:p>
          <a:p>
            <a:pPr algn="ctr">
              <a:tabLst>
                <a:tab pos="72390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(RAM)</a:t>
            </a:r>
            <a:endParaRPr lang="en-US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AutoShape 4">
            <a:extLst>
              <a:ext uri="{FF2B5EF4-FFF2-40B4-BE49-F238E27FC236}">
                <a16:creationId xmlns:a16="http://schemas.microsoft.com/office/drawing/2014/main" id="{3AF3CBD5-EEFE-F301-6980-E6095C74A725}"/>
              </a:ext>
            </a:extLst>
          </p:cNvPr>
          <p:cNvCxnSpPr>
            <a:cxnSpLocks noChangeShapeType="1"/>
            <a:endCxn id="20" idx="1"/>
          </p:cNvCxnSpPr>
          <p:nvPr>
            <p:custDataLst>
              <p:tags r:id="rId7"/>
            </p:custDataLst>
          </p:nvPr>
        </p:nvCxnSpPr>
        <p:spPr bwMode="auto">
          <a:xfrm>
            <a:off x="9681652" y="2148557"/>
            <a:ext cx="848362" cy="258096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AutoShape 4">
            <a:extLst>
              <a:ext uri="{FF2B5EF4-FFF2-40B4-BE49-F238E27FC236}">
                <a16:creationId xmlns:a16="http://schemas.microsoft.com/office/drawing/2014/main" id="{14167404-1E47-F1F3-E1DB-D446B84248F6}"/>
              </a:ext>
            </a:extLst>
          </p:cNvPr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>
            <a:off x="9237368" y="3778410"/>
            <a:ext cx="0" cy="551337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131EBF26-D72A-7ECC-D27E-E62D0B9684D3}"/>
              </a:ext>
            </a:extLst>
          </p:cNvPr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>
            <a:off x="9098214" y="2581817"/>
            <a:ext cx="0" cy="704294"/>
          </a:xfrm>
          <a:prstGeom prst="straightConnector1">
            <a:avLst/>
          </a:prstGeom>
          <a:noFill/>
          <a:ln w="76200" cmpd="sng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BA7923-071D-29E9-4EA3-F276661FAE03}"/>
              </a:ext>
            </a:extLst>
          </p:cNvPr>
          <p:cNvCxnSpPr>
            <a:cxnSpLocks/>
          </p:cNvCxnSpPr>
          <p:nvPr/>
        </p:nvCxnSpPr>
        <p:spPr>
          <a:xfrm flipV="1">
            <a:off x="9514264" y="2978153"/>
            <a:ext cx="1192693" cy="203018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2">
            <a:extLst>
              <a:ext uri="{FF2B5EF4-FFF2-40B4-BE49-F238E27FC236}">
                <a16:creationId xmlns:a16="http://schemas.microsoft.com/office/drawing/2014/main" id="{5762D3BE-52CB-84F0-AEB4-6C8DC754F36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78810" y="921635"/>
            <a:ext cx="4645349" cy="169277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 Steps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 source to assembler)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(assembler source to object)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(Combine object files to executable)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 (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Copy executable from into memory)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 </a:t>
            </a:r>
            <a:r>
              <a:rPr lang="en-US" b="1" dirty="0">
                <a:solidFill>
                  <a:srgbClr val="2C895B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(OS runs the code)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37F31-2AAA-F505-AD81-3AFDEF4BD36C}"/>
              </a:ext>
            </a:extLst>
          </p:cNvPr>
          <p:cNvSpPr txBox="1"/>
          <p:nvPr/>
        </p:nvSpPr>
        <p:spPr>
          <a:xfrm>
            <a:off x="5484517" y="2745429"/>
            <a:ext cx="283509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compile: -S -c tells the compiler to only compile to the assembly file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without –S –c compiles  + assembles + links in one step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then the next step is not needed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1D1E29-97C6-80C6-AD68-CCAA4D422A45}"/>
              </a:ext>
            </a:extLst>
          </p:cNvPr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assemble and link the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automatically calls the assembler with .S or .s files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0DD8D3-23A7-1016-A212-77D76E03B0CE}"/>
              </a:ext>
            </a:extLst>
          </p:cNvPr>
          <p:cNvSpPr txBox="1"/>
          <p:nvPr/>
        </p:nvSpPr>
        <p:spPr>
          <a:xfrm>
            <a:off x="2308867" y="6064546"/>
            <a:ext cx="24545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load and then execute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1124A-8812-877A-E5F2-8C7D02E96FEE}"/>
              </a:ext>
            </a:extLst>
          </p:cNvPr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crt0.o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0B2E-8C9E-64F5-096C-C04EEBC69EC8}"/>
              </a:ext>
            </a:extLst>
          </p:cNvPr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crt0 is the c runtime startup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3BEB9-1C70-EFCF-3CEB-B6ACB42E455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8970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 -1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replaces SOL with a @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 / -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263403" y="318401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 /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 / output(@)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 flipV="1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EOF / output(S)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other / output(other)</a:t>
              </a:r>
            </a:p>
          </p:txBody>
        </p:sp>
      </p:grpSp>
      <p:sp>
        <p:nvSpPr>
          <p:cNvPr id="24" name="Arc 23">
            <a:extLst>
              <a:ext uri="{FF2B5EF4-FFF2-40B4-BE49-F238E27FC236}">
                <a16:creationId xmlns:a16="http://schemas.microsoft.com/office/drawing/2014/main" id="{5E425856-28C1-024D-8B70-AA7166C6CD8E}"/>
              </a:ext>
            </a:extLst>
          </p:cNvPr>
          <p:cNvSpPr/>
          <p:nvPr/>
        </p:nvSpPr>
        <p:spPr>
          <a:xfrm rot="10800000" flipV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3093995" y="2667741"/>
            <a:ext cx="2055929" cy="1509978"/>
            <a:chOff x="2331493" y="2032206"/>
            <a:chExt cx="2055929" cy="1509978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5029735" flipH="1" flipV="1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other / output(S),</a:t>
              </a:r>
            </a:p>
            <a:p>
              <a:r>
                <a:rPr lang="en-US" sz="1200" dirty="0">
                  <a:solidFill>
                    <a:srgbClr val="0070C0"/>
                  </a:solidFill>
                </a:rPr>
                <a:t>           output(other)</a:t>
              </a:r>
            </a:p>
          </p:txBody>
        </p:sp>
      </p:grpSp>
      <p:sp>
        <p:nvSpPr>
          <p:cNvPr id="70" name="Arc 69">
            <a:extLst>
              <a:ext uri="{FF2B5EF4-FFF2-40B4-BE49-F238E27FC236}">
                <a16:creationId xmlns:a16="http://schemas.microsoft.com/office/drawing/2014/main" id="{85AC6930-B4C7-BB6D-AB26-79FA89DD1E2E}"/>
              </a:ext>
            </a:extLst>
          </p:cNvPr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B48F20-53FA-0A20-8586-5BD6FCDE2402}"/>
              </a:ext>
            </a:extLst>
          </p:cNvPr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other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output(O),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 output(other)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96E7B7-1190-E4D3-D635-56B59A61BA06}"/>
              </a:ext>
            </a:extLst>
          </p:cNvPr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EOF / output(S),</a:t>
            </a:r>
          </a:p>
          <a:p>
            <a:r>
              <a:rPr lang="en-US" sz="1400" dirty="0">
                <a:solidFill>
                  <a:srgbClr val="0070C0"/>
                </a:solidFill>
              </a:rPr>
              <a:t>          output(O)</a:t>
            </a: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37CD1AB0-85ED-CD0D-4A90-FD5B65B15622}"/>
              </a:ext>
            </a:extLst>
          </p:cNvPr>
          <p:cNvSpPr/>
          <p:nvPr/>
        </p:nvSpPr>
        <p:spPr>
          <a:xfrm rot="10800000" flipH="1" flipV="1"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FF3237-0C52-52EA-E613-64234605F1D7}"/>
              </a:ext>
            </a:extLst>
          </p:cNvPr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EOF / -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9B7B2313-CCEC-EEE4-9338-C8098088C9EB}"/>
              </a:ext>
            </a:extLst>
          </p:cNvPr>
          <p:cNvSpPr/>
          <p:nvPr/>
        </p:nvSpPr>
        <p:spPr>
          <a:xfrm rot="21277514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02A569-AC5D-D29E-693E-CDD708B83534}"/>
              </a:ext>
            </a:extLst>
          </p:cNvPr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 / output(S)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9004F-DFEC-4079-8C76-0442305745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B030BFF-37DB-1012-E0DB-57CB612F385C}"/>
              </a:ext>
            </a:extLst>
          </p:cNvPr>
          <p:cNvSpPr/>
          <p:nvPr/>
        </p:nvSpPr>
        <p:spPr>
          <a:xfrm rot="21407508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3F72A-60B9-299C-F240-F41B909B3C7B}"/>
              </a:ext>
            </a:extLst>
          </p:cNvPr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S / output(S),</a:t>
            </a:r>
          </a:p>
          <a:p>
            <a:r>
              <a:rPr lang="en-US" sz="1200" dirty="0">
                <a:solidFill>
                  <a:srgbClr val="0070C0"/>
                </a:solidFill>
              </a:rPr>
              <a:t>     output(O)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64059</TotalTime>
  <Words>10791</Words>
  <Application>Microsoft Macintosh PowerPoint</Application>
  <PresentationFormat>Widescreen</PresentationFormat>
  <Paragraphs>1856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宋体</vt:lpstr>
      <vt:lpstr>Arial</vt:lpstr>
      <vt:lpstr>Arial Regular</vt:lpstr>
      <vt:lpstr>Calibri</vt:lpstr>
      <vt:lpstr>Cambria</vt:lpstr>
      <vt:lpstr>Cambria Math</vt:lpstr>
      <vt:lpstr>Consolas</vt:lpstr>
      <vt:lpstr>Courier</vt:lpstr>
      <vt:lpstr>Courier New</vt:lpstr>
      <vt:lpstr>Helvetica</vt:lpstr>
      <vt:lpstr>Roboto Regular</vt:lpstr>
      <vt:lpstr>Wingdings</vt:lpstr>
      <vt:lpstr>Theme1</vt:lpstr>
      <vt:lpstr>PowerPoint Presentation</vt:lpstr>
      <vt:lpstr>A General-Purpose Computer – Von Neuman Architecture </vt:lpstr>
      <vt:lpstr>Von Neuman Architecture</vt:lpstr>
      <vt:lpstr>Memory Triangle: Hardware Cost/Performance/Capacity Tiers</vt:lpstr>
      <vt:lpstr>An Alternative that was not successful: Harvard Architecture</vt:lpstr>
      <vt:lpstr>Machine Organization Example – Which Architecture is it? </vt:lpstr>
      <vt:lpstr>C, Assembly and Executable Programs</vt:lpstr>
      <vt:lpstr>From Source code to Execution</vt:lpstr>
      <vt:lpstr>Merging DFA's: Step one design each sequence -1</vt:lpstr>
      <vt:lpstr>cpp conditional (and macro) only operations</vt:lpstr>
      <vt:lpstr>First Look at Header Files (also called .h  or "include" files)</vt:lpstr>
      <vt:lpstr>Compilation Process Operations</vt:lpstr>
      <vt:lpstr>cpp conditional tests: header guards</vt:lpstr>
      <vt:lpstr>Background: What is a Definition?</vt:lpstr>
      <vt:lpstr>C Function Definitions - 3</vt:lpstr>
      <vt:lpstr>Background: What is a Declaration?</vt:lpstr>
      <vt:lpstr>Definitions and Declarations Use in C</vt:lpstr>
      <vt:lpstr>C and Scope Review</vt:lpstr>
      <vt:lpstr>Nested Scope</vt:lpstr>
      <vt:lpstr>C Variable Storage Lifetime</vt:lpstr>
      <vt:lpstr>Variables in C</vt:lpstr>
      <vt:lpstr>Example:  Block scope (local) static storage duration variables</vt:lpstr>
      <vt:lpstr>Creating Public Interface files (header files)</vt:lpstr>
      <vt:lpstr>C standard I/O Library (stdio) File I/O File Position Pointer and EOF</vt:lpstr>
      <vt:lpstr>C Library Function API : Simple Character I/O – Used in PA3</vt:lpstr>
      <vt:lpstr>Character I/O (Also the Primary loop in PA3) </vt:lpstr>
      <vt:lpstr>C Library Function: Simple Formatted Printing</vt:lpstr>
      <vt:lpstr>Program Flow – Short Circuit or Minimal Evaluation</vt:lpstr>
      <vt:lpstr>Program Flow – Short Circuit or Minimal Evaluation</vt:lpstr>
      <vt:lpstr>Hex to Binary (group 4 bits per digit from the right)</vt:lpstr>
      <vt:lpstr>Binary to Hex (group 4 bits per digit from the right)</vt:lpstr>
      <vt:lpstr>sizeof(): Variable Size (number of bytes) Operator</vt:lpstr>
      <vt:lpstr>Memory Addresses &amp; Memory Content</vt:lpstr>
      <vt:lpstr>Introduction: Address Operator: &amp;</vt:lpstr>
      <vt:lpstr>Pointer Variables - 2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Each use of a * operator results in one additional read : both sides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Determining Element Count: compile time calculation</vt:lpstr>
      <vt:lpstr>Pointers and Arrays - 1</vt:lpstr>
      <vt:lpstr>Pointers and Arrays - 2</vt:lpstr>
      <vt:lpstr>Pointer Arithmetic</vt:lpstr>
      <vt:lpstr>Fast Ways to Traverse an Array: Use a Limit Pointer</vt:lpstr>
      <vt:lpstr>C Precedence and Pointers</vt:lpstr>
      <vt:lpstr>C Strings - 1</vt:lpstr>
      <vt:lpstr>C Strings - 2</vt:lpstr>
      <vt:lpstr>Defining Strings: Initialization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The NULL Constant and Pointers</vt:lpstr>
      <vt:lpstr>Simple String IO - Reading</vt:lpstr>
      <vt:lpstr>Returning a Pointer To a Local Variable (Dangling Pointer) </vt:lpstr>
      <vt:lpstr>String Literals (Read-Only) in Expressions</vt:lpstr>
      <vt:lpstr>String Literals, Mutable and Immutable arrays - 1</vt:lpstr>
      <vt:lpstr>Array of Pointers to Strings (This is NOT a 2D array)</vt:lpstr>
      <vt:lpstr>main() Command line arguments: argc, argv</vt:lpstr>
      <vt:lpstr>Accessing argv char at a time</vt:lpstr>
      <vt:lpstr>Defining an Array of Pointer to Strings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01-C-Part1.pptx</dc:title>
  <dc:subject/>
  <dc:creator>Keith Muller</dc:creator>
  <cp:keywords/>
  <dc:description>Copyright 2022, 2024 Keith Muller
All rights reserved.</dc:description>
  <cp:lastModifiedBy>Keith Muller</cp:lastModifiedBy>
  <cp:revision>2774</cp:revision>
  <cp:lastPrinted>2024-04-11T15:22:52Z</cp:lastPrinted>
  <dcterms:created xsi:type="dcterms:W3CDTF">2018-10-05T16:35:28Z</dcterms:created>
  <dcterms:modified xsi:type="dcterms:W3CDTF">2024-05-02T03:37:48Z</dcterms:modified>
  <cp:category/>
</cp:coreProperties>
</file>